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75" r:id="rId3"/>
    <p:sldId id="308" r:id="rId4"/>
    <p:sldId id="358" r:id="rId5"/>
    <p:sldId id="359" r:id="rId6"/>
    <p:sldId id="374" r:id="rId7"/>
    <p:sldId id="368" r:id="rId8"/>
    <p:sldId id="360" r:id="rId9"/>
    <p:sldId id="376" r:id="rId10"/>
    <p:sldId id="372" r:id="rId11"/>
    <p:sldId id="363" r:id="rId12"/>
    <p:sldId id="357" r:id="rId13"/>
    <p:sldId id="370" r:id="rId14"/>
    <p:sldId id="295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993366"/>
    <a:srgbClr val="FF9900"/>
    <a:srgbClr val="00CC66"/>
    <a:srgbClr val="CC3399"/>
    <a:srgbClr val="003300"/>
    <a:srgbClr val="993300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77" autoAdjust="0"/>
    <p:restoredTop sz="90586" autoAdjust="0"/>
  </p:normalViewPr>
  <p:slideViewPr>
    <p:cSldViewPr>
      <p:cViewPr varScale="1">
        <p:scale>
          <a:sx n="71" d="100"/>
          <a:sy n="71" d="100"/>
        </p:scale>
        <p:origin x="-10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95554B-0AD8-4919-B934-D3006B0330C0}" type="doc">
      <dgm:prSet loTypeId="urn:microsoft.com/office/officeart/2005/8/layout/cycle4#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0234A3-6FF8-4A2A-8449-695660773C34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Коррекционно-воспитательный </a:t>
          </a:r>
          <a:r>
            <a: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процесс  ДОУ</a:t>
          </a:r>
        </a:p>
      </dgm:t>
    </dgm:pt>
    <dgm:pt modelId="{B3E130DC-86D9-46C6-89E8-507CDF3EB8A7}" type="parTrans" cxnId="{D1E98972-BAC4-4B69-85D0-E9DF0734EE04}">
      <dgm:prSet/>
      <dgm:spPr/>
      <dgm:t>
        <a:bodyPr/>
        <a:lstStyle/>
        <a:p>
          <a:endParaRPr lang="ru-RU"/>
        </a:p>
      </dgm:t>
    </dgm:pt>
    <dgm:pt modelId="{74C804F2-9BF2-4135-A61D-FE86CA086305}" type="sibTrans" cxnId="{D1E98972-BAC4-4B69-85D0-E9DF0734EE04}">
      <dgm:prSet/>
      <dgm:spPr/>
      <dgm:t>
        <a:bodyPr/>
        <a:lstStyle/>
        <a:p>
          <a:endParaRPr lang="ru-RU"/>
        </a:p>
      </dgm:t>
    </dgm:pt>
    <dgm:pt modelId="{CAADFAC9-7EB6-4E28-BA8F-527CA8F06576}">
      <dgm:prSet phldrT="[Текст]" custT="1"/>
      <dgm:spPr>
        <a:solidFill>
          <a:srgbClr val="FAA8B6"/>
        </a:solidFill>
      </dgm:spPr>
      <dgm:t>
        <a:bodyPr/>
        <a:lstStyle/>
        <a:p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Методическая </a:t>
          </a:r>
          <a:r>
            <a: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работа со специалистами ДОУ</a:t>
          </a:r>
        </a:p>
      </dgm:t>
    </dgm:pt>
    <dgm:pt modelId="{90865123-59CF-48D2-B8A0-41BBF09D8450}" type="parTrans" cxnId="{F1729123-9DE4-457A-AA2F-92EAC5C9561B}">
      <dgm:prSet/>
      <dgm:spPr/>
      <dgm:t>
        <a:bodyPr/>
        <a:lstStyle/>
        <a:p>
          <a:endParaRPr lang="ru-RU"/>
        </a:p>
      </dgm:t>
    </dgm:pt>
    <dgm:pt modelId="{2EFEC9EB-6A2A-42A6-9044-F646A91AAC1C}" type="sibTrans" cxnId="{F1729123-9DE4-457A-AA2F-92EAC5C9561B}">
      <dgm:prSet/>
      <dgm:spPr/>
      <dgm:t>
        <a:bodyPr/>
        <a:lstStyle/>
        <a:p>
          <a:endParaRPr lang="ru-RU"/>
        </a:p>
      </dgm:t>
    </dgm:pt>
    <dgm:pt modelId="{20467DF1-68EB-48C2-BF49-9C52CAE61ED2}">
      <dgm:prSet phldrT="[Текст]" custT="1"/>
      <dgm:spPr/>
      <dgm:t>
        <a:bodyPr/>
        <a:lstStyle/>
        <a:p>
          <a:pPr algn="r"/>
          <a:r>
            <a:rPr lang="ru-RU" sz="1200" i="1" dirty="0"/>
            <a:t>подготовка  кадров к эффективному использованию в </a:t>
          </a:r>
          <a:r>
            <a:rPr lang="ru-RU" sz="1200" i="1" dirty="0" smtClean="0"/>
            <a:t>коррекционно-воспитательном </a:t>
          </a:r>
          <a:r>
            <a:rPr lang="ru-RU" sz="1200" i="1" dirty="0"/>
            <a:t>процессе  </a:t>
          </a:r>
          <a:r>
            <a:rPr lang="ru-RU" sz="1200" i="1" dirty="0" smtClean="0"/>
            <a:t>информационных </a:t>
          </a:r>
          <a:r>
            <a:rPr lang="ru-RU" sz="1200" i="1" dirty="0"/>
            <a:t>и коммуникационных технологий</a:t>
          </a:r>
        </a:p>
      </dgm:t>
    </dgm:pt>
    <dgm:pt modelId="{52E6713D-8C4F-4BD1-9F78-91AF4622EC1B}" type="parTrans" cxnId="{E8E53E23-01F1-4B4E-986E-3A449424F386}">
      <dgm:prSet/>
      <dgm:spPr/>
      <dgm:t>
        <a:bodyPr/>
        <a:lstStyle/>
        <a:p>
          <a:endParaRPr lang="ru-RU"/>
        </a:p>
      </dgm:t>
    </dgm:pt>
    <dgm:pt modelId="{2729FF00-58C2-4A8A-BC96-CC078F0735D3}" type="sibTrans" cxnId="{E8E53E23-01F1-4B4E-986E-3A449424F386}">
      <dgm:prSet/>
      <dgm:spPr/>
      <dgm:t>
        <a:bodyPr/>
        <a:lstStyle/>
        <a:p>
          <a:endParaRPr lang="ru-RU"/>
        </a:p>
      </dgm:t>
    </dgm:pt>
    <dgm:pt modelId="{3DCE2D26-1621-466B-A0C7-0781228AF631}">
      <dgm:prSet phldrT="[Текст]" custT="1"/>
      <dgm:spPr>
        <a:solidFill>
          <a:srgbClr val="FFFF00"/>
        </a:solidFill>
      </dgm:spPr>
      <dgm:t>
        <a:bodyPr/>
        <a:lstStyle/>
        <a:p>
          <a:pPr algn="l"/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Единая </a:t>
          </a:r>
          <a:r>
            <a:rPr lang="ru-RU" sz="1600" b="1" dirty="0" err="1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информацион</a:t>
          </a:r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-</a:t>
          </a:r>
        </a:p>
        <a:p>
          <a:pPr algn="l"/>
          <a:r>
            <a:rPr lang="ru-RU" sz="1600" b="1" dirty="0" err="1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ная</a:t>
          </a:r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среда ДОУ </a:t>
          </a:r>
          <a:endParaRPr lang="ru-RU" sz="1600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ACB6585-4617-4E3A-B038-95CCAC18CD32}" type="parTrans" cxnId="{FBC58BB3-6752-4AB8-B63C-22834CEA5531}">
      <dgm:prSet/>
      <dgm:spPr/>
      <dgm:t>
        <a:bodyPr/>
        <a:lstStyle/>
        <a:p>
          <a:endParaRPr lang="ru-RU"/>
        </a:p>
      </dgm:t>
    </dgm:pt>
    <dgm:pt modelId="{4D925BB7-1559-4091-AB0C-A5534A8D1B98}" type="sibTrans" cxnId="{FBC58BB3-6752-4AB8-B63C-22834CEA5531}">
      <dgm:prSet/>
      <dgm:spPr/>
      <dgm:t>
        <a:bodyPr/>
        <a:lstStyle/>
        <a:p>
          <a:endParaRPr lang="ru-RU"/>
        </a:p>
      </dgm:t>
    </dgm:pt>
    <dgm:pt modelId="{8F54620F-8944-4F42-9E80-F6095AB268C6}">
      <dgm:prSet phldrT="[Текст]" custT="1"/>
      <dgm:spPr/>
      <dgm:t>
        <a:bodyPr/>
        <a:lstStyle/>
        <a:p>
          <a:pPr algn="r"/>
          <a:r>
            <a:rPr lang="ru-RU" sz="1200" i="1" dirty="0"/>
            <a:t>повышение эффективности процесса управления ДОУ</a:t>
          </a:r>
        </a:p>
      </dgm:t>
    </dgm:pt>
    <dgm:pt modelId="{E19FEFB9-FC59-4AD5-8ACF-B2BD4506C4A3}" type="parTrans" cxnId="{2D0D3A39-B43B-4B22-B4E3-2E759B3F2410}">
      <dgm:prSet/>
      <dgm:spPr/>
      <dgm:t>
        <a:bodyPr/>
        <a:lstStyle/>
        <a:p>
          <a:endParaRPr lang="ru-RU"/>
        </a:p>
      </dgm:t>
    </dgm:pt>
    <dgm:pt modelId="{3B097F59-8395-4BA2-A439-C450DB12AA49}" type="sibTrans" cxnId="{2D0D3A39-B43B-4B22-B4E3-2E759B3F2410}">
      <dgm:prSet/>
      <dgm:spPr/>
      <dgm:t>
        <a:bodyPr/>
        <a:lstStyle/>
        <a:p>
          <a:endParaRPr lang="ru-RU"/>
        </a:p>
      </dgm:t>
    </dgm:pt>
    <dgm:pt modelId="{047074EA-F04D-468D-BD42-6E1B7476FE9A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Взаимодействие </a:t>
          </a:r>
          <a:r>
            <a: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ДОУ с </a:t>
          </a:r>
          <a:r>
            <a:rPr lang="ru-RU" sz="1600" b="1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соцпартнерами</a:t>
          </a:r>
          <a:r>
            <a: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, родителями</a:t>
          </a:r>
        </a:p>
      </dgm:t>
    </dgm:pt>
    <dgm:pt modelId="{ADC93840-B795-44C6-872E-503F4B6D91DE}" type="parTrans" cxnId="{9482AADB-C210-4112-9EE4-CD01F7B50666}">
      <dgm:prSet/>
      <dgm:spPr/>
      <dgm:t>
        <a:bodyPr/>
        <a:lstStyle/>
        <a:p>
          <a:endParaRPr lang="ru-RU"/>
        </a:p>
      </dgm:t>
    </dgm:pt>
    <dgm:pt modelId="{E5E5777E-2340-42FD-875C-4C8EFF6AC6E1}" type="sibTrans" cxnId="{9482AADB-C210-4112-9EE4-CD01F7B50666}">
      <dgm:prSet/>
      <dgm:spPr/>
      <dgm:t>
        <a:bodyPr/>
        <a:lstStyle/>
        <a:p>
          <a:endParaRPr lang="ru-RU"/>
        </a:p>
      </dgm:t>
    </dgm:pt>
    <dgm:pt modelId="{2C098448-3114-408B-A6F4-963F4357D115}">
      <dgm:prSet phldrT="[Текст]" custT="1"/>
      <dgm:spPr/>
      <dgm:t>
        <a:bodyPr/>
        <a:lstStyle/>
        <a:p>
          <a:r>
            <a:rPr lang="ru-RU" sz="1050" i="1" dirty="0"/>
            <a:t> </a:t>
          </a:r>
          <a:r>
            <a:rPr lang="ru-RU" sz="1200" i="1" dirty="0"/>
            <a:t>установление содержательных связей с учреждениями </a:t>
          </a:r>
          <a:r>
            <a:rPr lang="ru-RU" sz="1200" i="1" dirty="0" smtClean="0"/>
            <a:t>социума</a:t>
          </a:r>
          <a:endParaRPr lang="ru-RU" sz="1200" i="1" dirty="0"/>
        </a:p>
      </dgm:t>
    </dgm:pt>
    <dgm:pt modelId="{5CDC965F-EAB0-4EE0-81E2-56CD2E1FA2E8}" type="parTrans" cxnId="{2A9FB05D-D3F3-4B08-B141-5963BD1D7C18}">
      <dgm:prSet/>
      <dgm:spPr/>
      <dgm:t>
        <a:bodyPr/>
        <a:lstStyle/>
        <a:p>
          <a:endParaRPr lang="ru-RU"/>
        </a:p>
      </dgm:t>
    </dgm:pt>
    <dgm:pt modelId="{0D8DDC18-560A-47F3-9663-1D47C973FFF6}" type="sibTrans" cxnId="{2A9FB05D-D3F3-4B08-B141-5963BD1D7C18}">
      <dgm:prSet/>
      <dgm:spPr/>
      <dgm:t>
        <a:bodyPr/>
        <a:lstStyle/>
        <a:p>
          <a:endParaRPr lang="ru-RU"/>
        </a:p>
      </dgm:t>
    </dgm:pt>
    <dgm:pt modelId="{B841AC92-D276-498E-97C6-34FD60C30734}">
      <dgm:prSet phldrT="[Текст]" custT="1"/>
      <dgm:spPr/>
      <dgm:t>
        <a:bodyPr/>
        <a:lstStyle/>
        <a:p>
          <a:r>
            <a:rPr lang="ru-RU" sz="1200" i="1" dirty="0"/>
            <a:t>оказание консультативной помощи в вопросах воспитания и развития детей дошкольного возраста</a:t>
          </a:r>
        </a:p>
      </dgm:t>
    </dgm:pt>
    <dgm:pt modelId="{807DCCF5-5B6E-4733-8D51-3AA791FFC8CF}" type="parTrans" cxnId="{329955A2-868F-4B2B-B5E9-962112C96C17}">
      <dgm:prSet/>
      <dgm:spPr/>
      <dgm:t>
        <a:bodyPr/>
        <a:lstStyle/>
        <a:p>
          <a:endParaRPr lang="ru-RU"/>
        </a:p>
      </dgm:t>
    </dgm:pt>
    <dgm:pt modelId="{E71D8E22-E8D5-450E-88AC-69B986FDB181}" type="sibTrans" cxnId="{329955A2-868F-4B2B-B5E9-962112C96C17}">
      <dgm:prSet/>
      <dgm:spPr/>
      <dgm:t>
        <a:bodyPr/>
        <a:lstStyle/>
        <a:p>
          <a:endParaRPr lang="ru-RU"/>
        </a:p>
      </dgm:t>
    </dgm:pt>
    <dgm:pt modelId="{282DED2A-BD29-49F6-87B2-6B9B3DBF4ED6}">
      <dgm:prSet phldrT="[Текст]" custT="1"/>
      <dgm:spPr/>
      <dgm:t>
        <a:bodyPr/>
        <a:lstStyle/>
        <a:p>
          <a:pPr algn="r"/>
          <a:r>
            <a:rPr lang="ru-RU" sz="1200" i="1" dirty="0"/>
            <a:t>создание  банка данных предметно-развивающей среды ДОУ</a:t>
          </a:r>
        </a:p>
      </dgm:t>
    </dgm:pt>
    <dgm:pt modelId="{281E7F50-00DC-4613-87E5-79CB702AFC92}" type="parTrans" cxnId="{9C009CCD-EF9C-40C2-834A-56E864A39D4F}">
      <dgm:prSet/>
      <dgm:spPr/>
      <dgm:t>
        <a:bodyPr/>
        <a:lstStyle/>
        <a:p>
          <a:endParaRPr lang="ru-RU"/>
        </a:p>
      </dgm:t>
    </dgm:pt>
    <dgm:pt modelId="{EE23D324-2E4C-4555-9C48-04A9061E0B84}" type="sibTrans" cxnId="{9C009CCD-EF9C-40C2-834A-56E864A39D4F}">
      <dgm:prSet/>
      <dgm:spPr/>
      <dgm:t>
        <a:bodyPr/>
        <a:lstStyle/>
        <a:p>
          <a:endParaRPr lang="ru-RU"/>
        </a:p>
      </dgm:t>
    </dgm:pt>
    <dgm:pt modelId="{A8D64E1A-9E0E-4ED1-A37D-06265C9B3D54}">
      <dgm:prSet phldrT="[Текст]" custT="1"/>
      <dgm:spPr/>
      <dgm:t>
        <a:bodyPr/>
        <a:lstStyle/>
        <a:p>
          <a:pPr algn="l"/>
          <a:r>
            <a:rPr lang="ru-RU" sz="1200" i="1" dirty="0"/>
            <a:t>создание </a:t>
          </a:r>
          <a:r>
            <a:rPr lang="ru-RU" sz="1200" i="1" dirty="0" smtClean="0"/>
            <a:t>коррекционно-развивающей </a:t>
          </a:r>
          <a:r>
            <a:rPr lang="ru-RU" sz="1200" i="1" dirty="0"/>
            <a:t>среды ДОУ</a:t>
          </a:r>
        </a:p>
      </dgm:t>
    </dgm:pt>
    <dgm:pt modelId="{6093BB21-56AF-4299-901E-6CA16B13036F}" type="parTrans" cxnId="{4B52DD70-FF27-423E-9D82-F5B3BBD07BAD}">
      <dgm:prSet/>
      <dgm:spPr/>
      <dgm:t>
        <a:bodyPr/>
        <a:lstStyle/>
        <a:p>
          <a:endParaRPr lang="ru-RU"/>
        </a:p>
      </dgm:t>
    </dgm:pt>
    <dgm:pt modelId="{437DE3CF-0DB2-420D-A079-B866535BAF38}" type="sibTrans" cxnId="{4B52DD70-FF27-423E-9D82-F5B3BBD07BAD}">
      <dgm:prSet/>
      <dgm:spPr/>
      <dgm:t>
        <a:bodyPr/>
        <a:lstStyle/>
        <a:p>
          <a:endParaRPr lang="ru-RU"/>
        </a:p>
      </dgm:t>
    </dgm:pt>
    <dgm:pt modelId="{31AAF4D3-C7EC-4C07-9B1C-23B46FA6827D}">
      <dgm:prSet phldrT="[Текст]" custT="1"/>
      <dgm:spPr/>
      <dgm:t>
        <a:bodyPr/>
        <a:lstStyle/>
        <a:p>
          <a:pPr algn="l"/>
          <a:r>
            <a:rPr lang="ru-RU" sz="1200" i="1" dirty="0"/>
            <a:t>повышение эффективности </a:t>
          </a:r>
          <a:r>
            <a:rPr lang="ru-RU" sz="1200" i="1" dirty="0" smtClean="0"/>
            <a:t>качества 4коррекционно-воспитательного процесса в ДОУ</a:t>
          </a:r>
          <a:endParaRPr lang="ru-RU" sz="1200" i="1" dirty="0"/>
        </a:p>
      </dgm:t>
    </dgm:pt>
    <dgm:pt modelId="{C882A652-40B9-4161-BCC8-66CE279C7EF2}" type="parTrans" cxnId="{B453DB2C-38FC-421D-8FB1-A56B1AFF165E}">
      <dgm:prSet/>
      <dgm:spPr/>
      <dgm:t>
        <a:bodyPr/>
        <a:lstStyle/>
        <a:p>
          <a:endParaRPr lang="ru-RU"/>
        </a:p>
      </dgm:t>
    </dgm:pt>
    <dgm:pt modelId="{65058E26-EED2-45D8-AE67-5B4FC3FDC3D8}" type="sibTrans" cxnId="{B453DB2C-38FC-421D-8FB1-A56B1AFF165E}">
      <dgm:prSet/>
      <dgm:spPr/>
      <dgm:t>
        <a:bodyPr/>
        <a:lstStyle/>
        <a:p>
          <a:endParaRPr lang="ru-RU"/>
        </a:p>
      </dgm:t>
    </dgm:pt>
    <dgm:pt modelId="{E924FBDF-DE94-4A51-BF17-61BB77C4EE36}">
      <dgm:prSet phldrT="[Текст]" custT="1"/>
      <dgm:spPr/>
      <dgm:t>
        <a:bodyPr/>
        <a:lstStyle/>
        <a:p>
          <a:pPr algn="r"/>
          <a:endParaRPr lang="ru-RU" sz="1200" i="1" dirty="0"/>
        </a:p>
      </dgm:t>
    </dgm:pt>
    <dgm:pt modelId="{B802F0BC-297F-40C5-AC3F-97ED64E06C85}" type="parTrans" cxnId="{36C4BB17-7636-4B96-91B5-50D0158F62E6}">
      <dgm:prSet/>
      <dgm:spPr/>
      <dgm:t>
        <a:bodyPr/>
        <a:lstStyle/>
        <a:p>
          <a:endParaRPr lang="ru-RU"/>
        </a:p>
      </dgm:t>
    </dgm:pt>
    <dgm:pt modelId="{B379B31B-1539-463F-BFAE-CB2B5EDF0945}" type="sibTrans" cxnId="{36C4BB17-7636-4B96-91B5-50D0158F62E6}">
      <dgm:prSet/>
      <dgm:spPr/>
      <dgm:t>
        <a:bodyPr/>
        <a:lstStyle/>
        <a:p>
          <a:endParaRPr lang="ru-RU"/>
        </a:p>
      </dgm:t>
    </dgm:pt>
    <dgm:pt modelId="{BCE75686-21EE-41BF-AD27-70668BFA57EC}">
      <dgm:prSet phldrT="[Текст]" custT="1"/>
      <dgm:spPr/>
      <dgm:t>
        <a:bodyPr/>
        <a:lstStyle/>
        <a:p>
          <a:pPr algn="r"/>
          <a:endParaRPr lang="ru-RU" sz="1200" i="1" dirty="0"/>
        </a:p>
      </dgm:t>
    </dgm:pt>
    <dgm:pt modelId="{1D22506D-638C-4F4E-B686-3CAB4A1DD95E}" type="parTrans" cxnId="{07C1255C-C2BE-4F48-B1F6-17A84830A2BC}">
      <dgm:prSet/>
      <dgm:spPr/>
      <dgm:t>
        <a:bodyPr/>
        <a:lstStyle/>
        <a:p>
          <a:endParaRPr lang="ru-RU"/>
        </a:p>
      </dgm:t>
    </dgm:pt>
    <dgm:pt modelId="{AD6A897A-99C7-4C0B-85A6-F5E9BA478BC0}" type="sibTrans" cxnId="{07C1255C-C2BE-4F48-B1F6-17A84830A2BC}">
      <dgm:prSet/>
      <dgm:spPr/>
      <dgm:t>
        <a:bodyPr/>
        <a:lstStyle/>
        <a:p>
          <a:endParaRPr lang="ru-RU"/>
        </a:p>
      </dgm:t>
    </dgm:pt>
    <dgm:pt modelId="{137E45EA-0136-4F9F-ABFD-02A36FA6FF99}">
      <dgm:prSet phldrT="[Текст]" custT="1"/>
      <dgm:spPr/>
      <dgm:t>
        <a:bodyPr/>
        <a:lstStyle/>
        <a:p>
          <a:pPr algn="r"/>
          <a:endParaRPr lang="ru-RU" sz="1200" i="1" dirty="0"/>
        </a:p>
      </dgm:t>
    </dgm:pt>
    <dgm:pt modelId="{ECD0F3B2-FA3A-4F62-A29F-671AC0585331}" type="parTrans" cxnId="{800EB407-6935-4131-9C9D-78913AEE93DA}">
      <dgm:prSet/>
      <dgm:spPr/>
      <dgm:t>
        <a:bodyPr/>
        <a:lstStyle/>
        <a:p>
          <a:endParaRPr lang="ru-RU"/>
        </a:p>
      </dgm:t>
    </dgm:pt>
    <dgm:pt modelId="{A217BE1D-9C9F-4C4B-A244-7EB7FE9FF23E}" type="sibTrans" cxnId="{800EB407-6935-4131-9C9D-78913AEE93DA}">
      <dgm:prSet/>
      <dgm:spPr/>
      <dgm:t>
        <a:bodyPr/>
        <a:lstStyle/>
        <a:p>
          <a:endParaRPr lang="ru-RU"/>
        </a:p>
      </dgm:t>
    </dgm:pt>
    <dgm:pt modelId="{83971F93-9FF8-4D10-8238-D70A41B23479}" type="pres">
      <dgm:prSet presAssocID="{5795554B-0AD8-4919-B934-D3006B0330C0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8EB095-8F49-477E-9E5F-72BB89FAD23A}" type="pres">
      <dgm:prSet presAssocID="{5795554B-0AD8-4919-B934-D3006B0330C0}" presName="children" presStyleCnt="0"/>
      <dgm:spPr/>
    </dgm:pt>
    <dgm:pt modelId="{DC5DF2E4-6034-4E58-9FE9-55007CDFE8AA}" type="pres">
      <dgm:prSet presAssocID="{5795554B-0AD8-4919-B934-D3006B0330C0}" presName="child1group" presStyleCnt="0"/>
      <dgm:spPr/>
    </dgm:pt>
    <dgm:pt modelId="{57B34A73-F7EA-449D-A5E4-A3BC8C297D71}" type="pres">
      <dgm:prSet presAssocID="{5795554B-0AD8-4919-B934-D3006B0330C0}" presName="child1" presStyleLbl="bgAcc1" presStyleIdx="0" presStyleCnt="4" custScaleX="113322" custScaleY="154308" custLinFactNeighborX="-46300" custLinFactNeighborY="31810"/>
      <dgm:spPr/>
      <dgm:t>
        <a:bodyPr/>
        <a:lstStyle/>
        <a:p>
          <a:endParaRPr lang="ru-RU"/>
        </a:p>
      </dgm:t>
    </dgm:pt>
    <dgm:pt modelId="{EDE635A9-0840-4583-AF91-A1B778393BBE}" type="pres">
      <dgm:prSet presAssocID="{5795554B-0AD8-4919-B934-D3006B0330C0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30272B-45B5-4556-8C7A-1A3E38C196CE}" type="pres">
      <dgm:prSet presAssocID="{5795554B-0AD8-4919-B934-D3006B0330C0}" presName="child2group" presStyleCnt="0"/>
      <dgm:spPr/>
    </dgm:pt>
    <dgm:pt modelId="{B47154C3-3D06-4D8D-8F53-8B0473137D96}" type="pres">
      <dgm:prSet presAssocID="{5795554B-0AD8-4919-B934-D3006B0330C0}" presName="child2" presStyleLbl="bgAcc1" presStyleIdx="1" presStyleCnt="4" custScaleX="137595" custScaleY="149763" custLinFactNeighborX="20673" custLinFactNeighborY="23906"/>
      <dgm:spPr/>
      <dgm:t>
        <a:bodyPr/>
        <a:lstStyle/>
        <a:p>
          <a:endParaRPr lang="ru-RU"/>
        </a:p>
      </dgm:t>
    </dgm:pt>
    <dgm:pt modelId="{21AA46FE-1D66-4A62-8350-2EE5565E323C}" type="pres">
      <dgm:prSet presAssocID="{5795554B-0AD8-4919-B934-D3006B0330C0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DFCCF-6E4F-4085-A251-DB42C3FD7C99}" type="pres">
      <dgm:prSet presAssocID="{5795554B-0AD8-4919-B934-D3006B0330C0}" presName="child3group" presStyleCnt="0"/>
      <dgm:spPr/>
    </dgm:pt>
    <dgm:pt modelId="{DB22A453-CBDD-41C8-86AE-23EAC787ADB7}" type="pres">
      <dgm:prSet presAssocID="{5795554B-0AD8-4919-B934-D3006B0330C0}" presName="child3" presStyleLbl="bgAcc1" presStyleIdx="2" presStyleCnt="4" custScaleX="145241" custScaleY="156222" custLinFactNeighborX="10939" custLinFactNeighborY="2126"/>
      <dgm:spPr/>
      <dgm:t>
        <a:bodyPr/>
        <a:lstStyle/>
        <a:p>
          <a:endParaRPr lang="ru-RU"/>
        </a:p>
      </dgm:t>
    </dgm:pt>
    <dgm:pt modelId="{6ADBF181-1D90-4443-AF93-C9855606EAF6}" type="pres">
      <dgm:prSet presAssocID="{5795554B-0AD8-4919-B934-D3006B0330C0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8F4BF-0E0D-459F-822D-F2FB4D59F283}" type="pres">
      <dgm:prSet presAssocID="{5795554B-0AD8-4919-B934-D3006B0330C0}" presName="child4group" presStyleCnt="0"/>
      <dgm:spPr/>
    </dgm:pt>
    <dgm:pt modelId="{C85212DE-18CF-41E8-856B-A236886EA0F9}" type="pres">
      <dgm:prSet presAssocID="{5795554B-0AD8-4919-B934-D3006B0330C0}" presName="child4" presStyleLbl="bgAcc1" presStyleIdx="3" presStyleCnt="4" custScaleX="123749" custScaleY="150435" custLinFactNeighborX="-47252" custLinFactNeighborY="-3014"/>
      <dgm:spPr/>
      <dgm:t>
        <a:bodyPr/>
        <a:lstStyle/>
        <a:p>
          <a:endParaRPr lang="ru-RU"/>
        </a:p>
      </dgm:t>
    </dgm:pt>
    <dgm:pt modelId="{4C75B41D-7627-44A0-BCCC-EC540236F32E}" type="pres">
      <dgm:prSet presAssocID="{5795554B-0AD8-4919-B934-D3006B0330C0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0664A3-20B4-4F81-A77E-8D228C08E725}" type="pres">
      <dgm:prSet presAssocID="{5795554B-0AD8-4919-B934-D3006B0330C0}" presName="childPlaceholder" presStyleCnt="0"/>
      <dgm:spPr/>
    </dgm:pt>
    <dgm:pt modelId="{21CCDFC9-443E-4A19-8AD7-77DBCD64898A}" type="pres">
      <dgm:prSet presAssocID="{5795554B-0AD8-4919-B934-D3006B0330C0}" presName="circle" presStyleCnt="0"/>
      <dgm:spPr/>
    </dgm:pt>
    <dgm:pt modelId="{F7506546-FA08-45B2-8682-BAFF4A4AF5D7}" type="pres">
      <dgm:prSet presAssocID="{5795554B-0AD8-4919-B934-D3006B0330C0}" presName="quadrant1" presStyleLbl="node1" presStyleIdx="0" presStyleCnt="4" custScaleX="124846" custScaleY="109545" custLinFactNeighborX="-10635" custLinFactNeighborY="110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DFFE9-1F27-4753-8C5E-97AFE8297019}" type="pres">
      <dgm:prSet presAssocID="{5795554B-0AD8-4919-B934-D3006B0330C0}" presName="quadrant2" presStyleLbl="node1" presStyleIdx="1" presStyleCnt="4" custScaleX="113654" custScaleY="108547" custLinFactNeighborX="-496" custLinFactNeighborY="100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357E0F-377C-4BB3-A97C-B20F60B20B6C}" type="pres">
      <dgm:prSet presAssocID="{5795554B-0AD8-4919-B934-D3006B0330C0}" presName="quadrant3" presStyleLbl="node1" presStyleIdx="2" presStyleCnt="4" custScaleX="115808" custScaleY="102557" custLinFactNeighborX="581" custLinFactNeighborY="102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6C869-4387-4DB8-986B-5802D857B6B3}" type="pres">
      <dgm:prSet presAssocID="{5795554B-0AD8-4919-B934-D3006B0330C0}" presName="quadrant4" presStyleLbl="node1" presStyleIdx="3" presStyleCnt="4" custScaleX="118749" custScaleY="104547" custLinFactNeighborX="-12230" custLinFactNeighborY="113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BFBA0-5ACD-4AAB-8660-173BF465DD9F}" type="pres">
      <dgm:prSet presAssocID="{5795554B-0AD8-4919-B934-D3006B0330C0}" presName="quadrantPlaceholder" presStyleCnt="0"/>
      <dgm:spPr/>
    </dgm:pt>
    <dgm:pt modelId="{7944E2EC-BB17-435D-A7B7-FB6B08F4D572}" type="pres">
      <dgm:prSet presAssocID="{5795554B-0AD8-4919-B934-D3006B0330C0}" presName="center1" presStyleLbl="fgShp" presStyleIdx="0" presStyleCnt="2" custAng="977537" custFlipHor="0" custScaleX="46986" custScaleY="7214" custLinFactX="200000" custLinFactNeighborX="289024" custLinFactNeighborY="-79281"/>
      <dgm:spPr>
        <a:solidFill>
          <a:srgbClr val="FF0000"/>
        </a:solidFill>
      </dgm:spPr>
    </dgm:pt>
    <dgm:pt modelId="{B972064E-57C9-4FFE-8ECA-05BD73EFE3FD}" type="pres">
      <dgm:prSet presAssocID="{5795554B-0AD8-4919-B934-D3006B0330C0}" presName="center2" presStyleLbl="fgShp" presStyleIdx="1" presStyleCnt="2" custAng="418954" custScaleX="14892" custScaleY="36423" custLinFactX="128852" custLinFactNeighborX="200000" custLinFactNeighborY="23520"/>
      <dgm:spPr>
        <a:solidFill>
          <a:srgbClr val="FF0000"/>
        </a:solidFill>
      </dgm:spPr>
    </dgm:pt>
  </dgm:ptLst>
  <dgm:cxnLst>
    <dgm:cxn modelId="{D1E98972-BAC4-4B69-85D0-E9DF0734EE04}" srcId="{5795554B-0AD8-4919-B934-D3006B0330C0}" destId="{110234A3-6FF8-4A2A-8449-695660773C34}" srcOrd="0" destOrd="0" parTransId="{B3E130DC-86D9-46C6-89E8-507CDF3EB8A7}" sibTransId="{74C804F2-9BF2-4135-A61D-FE86CA086305}"/>
    <dgm:cxn modelId="{0C0CDC3C-E5EB-486A-A2F0-3EBCAB355682}" type="presOf" srcId="{BCE75686-21EE-41BF-AD27-70668BFA57EC}" destId="{DB22A453-CBDD-41C8-86AE-23EAC787ADB7}" srcOrd="0" destOrd="1" presId="urn:microsoft.com/office/officeart/2005/8/layout/cycle4#1"/>
    <dgm:cxn modelId="{1434C5E5-AB92-43EF-A1E6-DFDE432C679F}" type="presOf" srcId="{B841AC92-D276-498E-97C6-34FD60C30734}" destId="{C85212DE-18CF-41E8-856B-A236886EA0F9}" srcOrd="0" destOrd="1" presId="urn:microsoft.com/office/officeart/2005/8/layout/cycle4#1"/>
    <dgm:cxn modelId="{7054943B-C78D-48AE-AD98-3B9D0B19ADD9}" type="presOf" srcId="{BCE75686-21EE-41BF-AD27-70668BFA57EC}" destId="{6ADBF181-1D90-4443-AF93-C9855606EAF6}" srcOrd="1" destOrd="1" presId="urn:microsoft.com/office/officeart/2005/8/layout/cycle4#1"/>
    <dgm:cxn modelId="{1E56F9A8-D4A7-4047-A276-F4DE0D9A9ACE}" type="presOf" srcId="{31AAF4D3-C7EC-4C07-9B1C-23B46FA6827D}" destId="{57B34A73-F7EA-449D-A5E4-A3BC8C297D71}" srcOrd="0" destOrd="0" presId="urn:microsoft.com/office/officeart/2005/8/layout/cycle4#1"/>
    <dgm:cxn modelId="{344E2996-9E90-45AD-942C-827958B5D109}" type="presOf" srcId="{8F54620F-8944-4F42-9E80-F6095AB268C6}" destId="{DB22A453-CBDD-41C8-86AE-23EAC787ADB7}" srcOrd="0" destOrd="3" presId="urn:microsoft.com/office/officeart/2005/8/layout/cycle4#1"/>
    <dgm:cxn modelId="{2A9FB05D-D3F3-4B08-B141-5963BD1D7C18}" srcId="{047074EA-F04D-468D-BD42-6E1B7476FE9A}" destId="{2C098448-3114-408B-A6F4-963F4357D115}" srcOrd="0" destOrd="0" parTransId="{5CDC965F-EAB0-4EE0-81E2-56CD2E1FA2E8}" sibTransId="{0D8DDC18-560A-47F3-9663-1D47C973FFF6}"/>
    <dgm:cxn modelId="{73541FAD-434E-4F71-90BD-6B76E685ABD9}" type="presOf" srcId="{8F54620F-8944-4F42-9E80-F6095AB268C6}" destId="{6ADBF181-1D90-4443-AF93-C9855606EAF6}" srcOrd="1" destOrd="3" presId="urn:microsoft.com/office/officeart/2005/8/layout/cycle4#1"/>
    <dgm:cxn modelId="{3023B4C8-4D14-4EDC-BC4B-02C46219A655}" type="presOf" srcId="{3DCE2D26-1621-466B-A0C7-0781228AF631}" destId="{47357E0F-377C-4BB3-A97C-B20F60B20B6C}" srcOrd="0" destOrd="0" presId="urn:microsoft.com/office/officeart/2005/8/layout/cycle4#1"/>
    <dgm:cxn modelId="{F539E0CF-7CB5-46BA-BE42-D5F570EC8277}" type="presOf" srcId="{E924FBDF-DE94-4A51-BF17-61BB77C4EE36}" destId="{6ADBF181-1D90-4443-AF93-C9855606EAF6}" srcOrd="1" destOrd="0" presId="urn:microsoft.com/office/officeart/2005/8/layout/cycle4#1"/>
    <dgm:cxn modelId="{1C23F1D7-4DBE-49AC-A474-9AFA5E7B3EF8}" type="presOf" srcId="{CAADFAC9-7EB6-4E28-BA8F-527CA8F06576}" destId="{A97DFFE9-1F27-4753-8C5E-97AFE8297019}" srcOrd="0" destOrd="0" presId="urn:microsoft.com/office/officeart/2005/8/layout/cycle4#1"/>
    <dgm:cxn modelId="{4B52DD70-FF27-423E-9D82-F5B3BBD07BAD}" srcId="{110234A3-6FF8-4A2A-8449-695660773C34}" destId="{A8D64E1A-9E0E-4ED1-A37D-06265C9B3D54}" srcOrd="1" destOrd="0" parTransId="{6093BB21-56AF-4299-901E-6CA16B13036F}" sibTransId="{437DE3CF-0DB2-420D-A079-B866535BAF38}"/>
    <dgm:cxn modelId="{5559F166-A838-4AA5-957B-F948DFBC2595}" type="presOf" srcId="{2C098448-3114-408B-A6F4-963F4357D115}" destId="{C85212DE-18CF-41E8-856B-A236886EA0F9}" srcOrd="0" destOrd="0" presId="urn:microsoft.com/office/officeart/2005/8/layout/cycle4#1"/>
    <dgm:cxn modelId="{66787D31-DB63-4952-9546-677E9DBC44A7}" type="presOf" srcId="{20467DF1-68EB-48C2-BF49-9C52CAE61ED2}" destId="{B47154C3-3D06-4D8D-8F53-8B0473137D96}" srcOrd="0" destOrd="0" presId="urn:microsoft.com/office/officeart/2005/8/layout/cycle4#1"/>
    <dgm:cxn modelId="{7902C8BA-2BCE-498A-A282-3E06C19E5F2A}" type="presOf" srcId="{110234A3-6FF8-4A2A-8449-695660773C34}" destId="{F7506546-FA08-45B2-8682-BAFF4A4AF5D7}" srcOrd="0" destOrd="0" presId="urn:microsoft.com/office/officeart/2005/8/layout/cycle4#1"/>
    <dgm:cxn modelId="{CC56BD80-5F39-4F2C-B4C2-3EF27E77B0B5}" type="presOf" srcId="{2C098448-3114-408B-A6F4-963F4357D115}" destId="{4C75B41D-7627-44A0-BCCC-EC540236F32E}" srcOrd="1" destOrd="0" presId="urn:microsoft.com/office/officeart/2005/8/layout/cycle4#1"/>
    <dgm:cxn modelId="{45666E9B-94F0-4091-9BE5-7FB575237FC7}" type="presOf" srcId="{282DED2A-BD29-49F6-87B2-6B9B3DBF4ED6}" destId="{6ADBF181-1D90-4443-AF93-C9855606EAF6}" srcOrd="1" destOrd="4" presId="urn:microsoft.com/office/officeart/2005/8/layout/cycle4#1"/>
    <dgm:cxn modelId="{B985E6B1-AC7F-4F75-9D22-26685F1AC282}" type="presOf" srcId="{137E45EA-0136-4F9F-ABFD-02A36FA6FF99}" destId="{DB22A453-CBDD-41C8-86AE-23EAC787ADB7}" srcOrd="0" destOrd="2" presId="urn:microsoft.com/office/officeart/2005/8/layout/cycle4#1"/>
    <dgm:cxn modelId="{2D0D3A39-B43B-4B22-B4E3-2E759B3F2410}" srcId="{3DCE2D26-1621-466B-A0C7-0781228AF631}" destId="{8F54620F-8944-4F42-9E80-F6095AB268C6}" srcOrd="3" destOrd="0" parTransId="{E19FEFB9-FC59-4AD5-8ACF-B2BD4506C4A3}" sibTransId="{3B097F59-8395-4BA2-A439-C450DB12AA49}"/>
    <dgm:cxn modelId="{B453DB2C-38FC-421D-8FB1-A56B1AFF165E}" srcId="{110234A3-6FF8-4A2A-8449-695660773C34}" destId="{31AAF4D3-C7EC-4C07-9B1C-23B46FA6827D}" srcOrd="0" destOrd="0" parTransId="{C882A652-40B9-4161-BCC8-66CE279C7EF2}" sibTransId="{65058E26-EED2-45D8-AE67-5B4FC3FDC3D8}"/>
    <dgm:cxn modelId="{9482AADB-C210-4112-9EE4-CD01F7B50666}" srcId="{5795554B-0AD8-4919-B934-D3006B0330C0}" destId="{047074EA-F04D-468D-BD42-6E1B7476FE9A}" srcOrd="3" destOrd="0" parTransId="{ADC93840-B795-44C6-872E-503F4B6D91DE}" sibTransId="{E5E5777E-2340-42FD-875C-4C8EFF6AC6E1}"/>
    <dgm:cxn modelId="{329955A2-868F-4B2B-B5E9-962112C96C17}" srcId="{047074EA-F04D-468D-BD42-6E1B7476FE9A}" destId="{B841AC92-D276-498E-97C6-34FD60C30734}" srcOrd="1" destOrd="0" parTransId="{807DCCF5-5B6E-4733-8D51-3AA791FFC8CF}" sibTransId="{E71D8E22-E8D5-450E-88AC-69B986FDB181}"/>
    <dgm:cxn modelId="{5D9EE348-596D-4849-83E8-62E122164434}" type="presOf" srcId="{31AAF4D3-C7EC-4C07-9B1C-23B46FA6827D}" destId="{EDE635A9-0840-4583-AF91-A1B778393BBE}" srcOrd="1" destOrd="0" presId="urn:microsoft.com/office/officeart/2005/8/layout/cycle4#1"/>
    <dgm:cxn modelId="{CFD79CBE-1ABD-4F5C-B3A1-C0B05856DAC0}" type="presOf" srcId="{B841AC92-D276-498E-97C6-34FD60C30734}" destId="{4C75B41D-7627-44A0-BCCC-EC540236F32E}" srcOrd="1" destOrd="1" presId="urn:microsoft.com/office/officeart/2005/8/layout/cycle4#1"/>
    <dgm:cxn modelId="{C352AC60-C7A0-4153-8DFF-29490AEFA133}" type="presOf" srcId="{A8D64E1A-9E0E-4ED1-A37D-06265C9B3D54}" destId="{57B34A73-F7EA-449D-A5E4-A3BC8C297D71}" srcOrd="0" destOrd="1" presId="urn:microsoft.com/office/officeart/2005/8/layout/cycle4#1"/>
    <dgm:cxn modelId="{F1729123-9DE4-457A-AA2F-92EAC5C9561B}" srcId="{5795554B-0AD8-4919-B934-D3006B0330C0}" destId="{CAADFAC9-7EB6-4E28-BA8F-527CA8F06576}" srcOrd="1" destOrd="0" parTransId="{90865123-59CF-48D2-B8A0-41BBF09D8450}" sibTransId="{2EFEC9EB-6A2A-42A6-9044-F646A91AAC1C}"/>
    <dgm:cxn modelId="{1CBFA41D-BE51-42E3-8D40-DA8079C9C538}" type="presOf" srcId="{282DED2A-BD29-49F6-87B2-6B9B3DBF4ED6}" destId="{DB22A453-CBDD-41C8-86AE-23EAC787ADB7}" srcOrd="0" destOrd="4" presId="urn:microsoft.com/office/officeart/2005/8/layout/cycle4#1"/>
    <dgm:cxn modelId="{36C4BB17-7636-4B96-91B5-50D0158F62E6}" srcId="{3DCE2D26-1621-466B-A0C7-0781228AF631}" destId="{E924FBDF-DE94-4A51-BF17-61BB77C4EE36}" srcOrd="0" destOrd="0" parTransId="{B802F0BC-297F-40C5-AC3F-97ED64E06C85}" sibTransId="{B379B31B-1539-463F-BFAE-CB2B5EDF0945}"/>
    <dgm:cxn modelId="{22C392AD-B4CA-4664-914C-7797AD56F6C4}" type="presOf" srcId="{20467DF1-68EB-48C2-BF49-9C52CAE61ED2}" destId="{21AA46FE-1D66-4A62-8350-2EE5565E323C}" srcOrd="1" destOrd="0" presId="urn:microsoft.com/office/officeart/2005/8/layout/cycle4#1"/>
    <dgm:cxn modelId="{FBC58BB3-6752-4AB8-B63C-22834CEA5531}" srcId="{5795554B-0AD8-4919-B934-D3006B0330C0}" destId="{3DCE2D26-1621-466B-A0C7-0781228AF631}" srcOrd="2" destOrd="0" parTransId="{1ACB6585-4617-4E3A-B038-95CCAC18CD32}" sibTransId="{4D925BB7-1559-4091-AB0C-A5534A8D1B98}"/>
    <dgm:cxn modelId="{72CD315E-5794-4353-A8CA-6FB84C9964E9}" type="presOf" srcId="{047074EA-F04D-468D-BD42-6E1B7476FE9A}" destId="{A476C869-4387-4DB8-986B-5802D857B6B3}" srcOrd="0" destOrd="0" presId="urn:microsoft.com/office/officeart/2005/8/layout/cycle4#1"/>
    <dgm:cxn modelId="{07C1255C-C2BE-4F48-B1F6-17A84830A2BC}" srcId="{3DCE2D26-1621-466B-A0C7-0781228AF631}" destId="{BCE75686-21EE-41BF-AD27-70668BFA57EC}" srcOrd="1" destOrd="0" parTransId="{1D22506D-638C-4F4E-B686-3CAB4A1DD95E}" sibTransId="{AD6A897A-99C7-4C0B-85A6-F5E9BA478BC0}"/>
    <dgm:cxn modelId="{68058F9E-5F6B-4BF9-AA90-9CC2CB057B1E}" type="presOf" srcId="{A8D64E1A-9E0E-4ED1-A37D-06265C9B3D54}" destId="{EDE635A9-0840-4583-AF91-A1B778393BBE}" srcOrd="1" destOrd="1" presId="urn:microsoft.com/office/officeart/2005/8/layout/cycle4#1"/>
    <dgm:cxn modelId="{F06A4975-83B7-43AA-BD65-25C6B9568D06}" type="presOf" srcId="{E924FBDF-DE94-4A51-BF17-61BB77C4EE36}" destId="{DB22A453-CBDD-41C8-86AE-23EAC787ADB7}" srcOrd="0" destOrd="0" presId="urn:microsoft.com/office/officeart/2005/8/layout/cycle4#1"/>
    <dgm:cxn modelId="{E8E53E23-01F1-4B4E-986E-3A449424F386}" srcId="{CAADFAC9-7EB6-4E28-BA8F-527CA8F06576}" destId="{20467DF1-68EB-48C2-BF49-9C52CAE61ED2}" srcOrd="0" destOrd="0" parTransId="{52E6713D-8C4F-4BD1-9F78-91AF4622EC1B}" sibTransId="{2729FF00-58C2-4A8A-BC96-CC078F0735D3}"/>
    <dgm:cxn modelId="{841ADBEE-38D2-4D82-B626-416C0CC2A4E0}" type="presOf" srcId="{137E45EA-0136-4F9F-ABFD-02A36FA6FF99}" destId="{6ADBF181-1D90-4443-AF93-C9855606EAF6}" srcOrd="1" destOrd="2" presId="urn:microsoft.com/office/officeart/2005/8/layout/cycle4#1"/>
    <dgm:cxn modelId="{9C009CCD-EF9C-40C2-834A-56E864A39D4F}" srcId="{3DCE2D26-1621-466B-A0C7-0781228AF631}" destId="{282DED2A-BD29-49F6-87B2-6B9B3DBF4ED6}" srcOrd="4" destOrd="0" parTransId="{281E7F50-00DC-4613-87E5-79CB702AFC92}" sibTransId="{EE23D324-2E4C-4555-9C48-04A9061E0B84}"/>
    <dgm:cxn modelId="{6AEAD7A0-02B2-46F9-B03E-3A2CDD394B16}" type="presOf" srcId="{5795554B-0AD8-4919-B934-D3006B0330C0}" destId="{83971F93-9FF8-4D10-8238-D70A41B23479}" srcOrd="0" destOrd="0" presId="urn:microsoft.com/office/officeart/2005/8/layout/cycle4#1"/>
    <dgm:cxn modelId="{800EB407-6935-4131-9C9D-78913AEE93DA}" srcId="{3DCE2D26-1621-466B-A0C7-0781228AF631}" destId="{137E45EA-0136-4F9F-ABFD-02A36FA6FF99}" srcOrd="2" destOrd="0" parTransId="{ECD0F3B2-FA3A-4F62-A29F-671AC0585331}" sibTransId="{A217BE1D-9C9F-4C4B-A244-7EB7FE9FF23E}"/>
    <dgm:cxn modelId="{E9615BFD-0D95-4332-9160-F1A276AE9399}" type="presParOf" srcId="{83971F93-9FF8-4D10-8238-D70A41B23479}" destId="{208EB095-8F49-477E-9E5F-72BB89FAD23A}" srcOrd="0" destOrd="0" presId="urn:microsoft.com/office/officeart/2005/8/layout/cycle4#1"/>
    <dgm:cxn modelId="{C859E66F-9C52-47AD-9431-320057B178E9}" type="presParOf" srcId="{208EB095-8F49-477E-9E5F-72BB89FAD23A}" destId="{DC5DF2E4-6034-4E58-9FE9-55007CDFE8AA}" srcOrd="0" destOrd="0" presId="urn:microsoft.com/office/officeart/2005/8/layout/cycle4#1"/>
    <dgm:cxn modelId="{FE0455E1-AAD5-4729-8059-DCDFB02AB64C}" type="presParOf" srcId="{DC5DF2E4-6034-4E58-9FE9-55007CDFE8AA}" destId="{57B34A73-F7EA-449D-A5E4-A3BC8C297D71}" srcOrd="0" destOrd="0" presId="urn:microsoft.com/office/officeart/2005/8/layout/cycle4#1"/>
    <dgm:cxn modelId="{3713AE40-6E67-492F-8954-CFFF46929294}" type="presParOf" srcId="{DC5DF2E4-6034-4E58-9FE9-55007CDFE8AA}" destId="{EDE635A9-0840-4583-AF91-A1B778393BBE}" srcOrd="1" destOrd="0" presId="urn:microsoft.com/office/officeart/2005/8/layout/cycle4#1"/>
    <dgm:cxn modelId="{2ACE2F70-432B-40F7-B19C-38D531EA5B29}" type="presParOf" srcId="{208EB095-8F49-477E-9E5F-72BB89FAD23A}" destId="{AB30272B-45B5-4556-8C7A-1A3E38C196CE}" srcOrd="1" destOrd="0" presId="urn:microsoft.com/office/officeart/2005/8/layout/cycle4#1"/>
    <dgm:cxn modelId="{D1CB55DF-A1BE-4283-BD01-D6737F49A1CA}" type="presParOf" srcId="{AB30272B-45B5-4556-8C7A-1A3E38C196CE}" destId="{B47154C3-3D06-4D8D-8F53-8B0473137D96}" srcOrd="0" destOrd="0" presId="urn:microsoft.com/office/officeart/2005/8/layout/cycle4#1"/>
    <dgm:cxn modelId="{86104703-2D33-4D47-968D-F3BC49F17415}" type="presParOf" srcId="{AB30272B-45B5-4556-8C7A-1A3E38C196CE}" destId="{21AA46FE-1D66-4A62-8350-2EE5565E323C}" srcOrd="1" destOrd="0" presId="urn:microsoft.com/office/officeart/2005/8/layout/cycle4#1"/>
    <dgm:cxn modelId="{CE943C31-5A59-44D3-B8DD-E9E33D9B60DC}" type="presParOf" srcId="{208EB095-8F49-477E-9E5F-72BB89FAD23A}" destId="{64FDFCCF-6E4F-4085-A251-DB42C3FD7C99}" srcOrd="2" destOrd="0" presId="urn:microsoft.com/office/officeart/2005/8/layout/cycle4#1"/>
    <dgm:cxn modelId="{029F4313-EEE9-4425-83FE-E9BD449F1DB1}" type="presParOf" srcId="{64FDFCCF-6E4F-4085-A251-DB42C3FD7C99}" destId="{DB22A453-CBDD-41C8-86AE-23EAC787ADB7}" srcOrd="0" destOrd="0" presId="urn:microsoft.com/office/officeart/2005/8/layout/cycle4#1"/>
    <dgm:cxn modelId="{EE090A4D-1B0D-402C-A879-EE1292457619}" type="presParOf" srcId="{64FDFCCF-6E4F-4085-A251-DB42C3FD7C99}" destId="{6ADBF181-1D90-4443-AF93-C9855606EAF6}" srcOrd="1" destOrd="0" presId="urn:microsoft.com/office/officeart/2005/8/layout/cycle4#1"/>
    <dgm:cxn modelId="{D03658CF-1115-46C5-9CAF-0E9569F36739}" type="presParOf" srcId="{208EB095-8F49-477E-9E5F-72BB89FAD23A}" destId="{5DE8F4BF-0E0D-459F-822D-F2FB4D59F283}" srcOrd="3" destOrd="0" presId="urn:microsoft.com/office/officeart/2005/8/layout/cycle4#1"/>
    <dgm:cxn modelId="{E2971304-F692-4B47-A97D-DC4D6AAABE5D}" type="presParOf" srcId="{5DE8F4BF-0E0D-459F-822D-F2FB4D59F283}" destId="{C85212DE-18CF-41E8-856B-A236886EA0F9}" srcOrd="0" destOrd="0" presId="urn:microsoft.com/office/officeart/2005/8/layout/cycle4#1"/>
    <dgm:cxn modelId="{F15F0B47-C5C3-41E8-8A73-7879FF7D8743}" type="presParOf" srcId="{5DE8F4BF-0E0D-459F-822D-F2FB4D59F283}" destId="{4C75B41D-7627-44A0-BCCC-EC540236F32E}" srcOrd="1" destOrd="0" presId="urn:microsoft.com/office/officeart/2005/8/layout/cycle4#1"/>
    <dgm:cxn modelId="{187EE785-5B5E-4CA7-A337-56C59E9839A0}" type="presParOf" srcId="{208EB095-8F49-477E-9E5F-72BB89FAD23A}" destId="{9F0664A3-20B4-4F81-A77E-8D228C08E725}" srcOrd="4" destOrd="0" presId="urn:microsoft.com/office/officeart/2005/8/layout/cycle4#1"/>
    <dgm:cxn modelId="{21ED2CB6-8CF5-4271-A163-3901BB1506B6}" type="presParOf" srcId="{83971F93-9FF8-4D10-8238-D70A41B23479}" destId="{21CCDFC9-443E-4A19-8AD7-77DBCD64898A}" srcOrd="1" destOrd="0" presId="urn:microsoft.com/office/officeart/2005/8/layout/cycle4#1"/>
    <dgm:cxn modelId="{CDC882A4-D526-4506-AB73-9EBA1037CED3}" type="presParOf" srcId="{21CCDFC9-443E-4A19-8AD7-77DBCD64898A}" destId="{F7506546-FA08-45B2-8682-BAFF4A4AF5D7}" srcOrd="0" destOrd="0" presId="urn:microsoft.com/office/officeart/2005/8/layout/cycle4#1"/>
    <dgm:cxn modelId="{B5951340-6408-4ACA-82AA-F7C5BC6E8B9C}" type="presParOf" srcId="{21CCDFC9-443E-4A19-8AD7-77DBCD64898A}" destId="{A97DFFE9-1F27-4753-8C5E-97AFE8297019}" srcOrd="1" destOrd="0" presId="urn:microsoft.com/office/officeart/2005/8/layout/cycle4#1"/>
    <dgm:cxn modelId="{585D70D3-6B84-4985-B5D8-E9454E27EDC0}" type="presParOf" srcId="{21CCDFC9-443E-4A19-8AD7-77DBCD64898A}" destId="{47357E0F-377C-4BB3-A97C-B20F60B20B6C}" srcOrd="2" destOrd="0" presId="urn:microsoft.com/office/officeart/2005/8/layout/cycle4#1"/>
    <dgm:cxn modelId="{5A5B42FD-BA84-4194-B10E-228C99349B36}" type="presParOf" srcId="{21CCDFC9-443E-4A19-8AD7-77DBCD64898A}" destId="{A476C869-4387-4DB8-986B-5802D857B6B3}" srcOrd="3" destOrd="0" presId="urn:microsoft.com/office/officeart/2005/8/layout/cycle4#1"/>
    <dgm:cxn modelId="{B3AE9E88-EBDB-49A8-B3E5-454449D05921}" type="presParOf" srcId="{21CCDFC9-443E-4A19-8AD7-77DBCD64898A}" destId="{EB0BFBA0-5ACD-4AAB-8660-173BF465DD9F}" srcOrd="4" destOrd="0" presId="urn:microsoft.com/office/officeart/2005/8/layout/cycle4#1"/>
    <dgm:cxn modelId="{E36AB71A-5818-4206-9FFB-979E6C718193}" type="presParOf" srcId="{83971F93-9FF8-4D10-8238-D70A41B23479}" destId="{7944E2EC-BB17-435D-A7B7-FB6B08F4D572}" srcOrd="2" destOrd="0" presId="urn:microsoft.com/office/officeart/2005/8/layout/cycle4#1"/>
    <dgm:cxn modelId="{F2CB2568-786D-4148-90DC-0AF33D6914B2}" type="presParOf" srcId="{83971F93-9FF8-4D10-8238-D70A41B23479}" destId="{B972064E-57C9-4FFE-8ECA-05BD73EFE3FD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22A453-CBDD-41C8-86AE-23EAC787ADB7}">
      <dsp:nvSpPr>
        <dsp:cNvPr id="0" name=""/>
        <dsp:cNvSpPr/>
      </dsp:nvSpPr>
      <dsp:spPr>
        <a:xfrm>
          <a:off x="4833347" y="3026344"/>
          <a:ext cx="3684796" cy="25673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i="1" kern="1200" dirty="0"/>
        </a:p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i="1" kern="1200" dirty="0"/>
        </a:p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i="1" kern="1200" dirty="0"/>
        </a:p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1" kern="1200" dirty="0"/>
            <a:t>повышение эффективности процесса управления ДОУ</a:t>
          </a:r>
        </a:p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1" kern="1200" dirty="0"/>
            <a:t>создание  банка данных предметно-развивающей среды ДОУ</a:t>
          </a:r>
        </a:p>
      </dsp:txBody>
      <dsp:txXfrm>
        <a:off x="5938786" y="3668188"/>
        <a:ext cx="2579357" cy="1925531"/>
      </dsp:txXfrm>
    </dsp:sp>
    <dsp:sp modelId="{C85212DE-18CF-41E8-856B-A236886EA0F9}">
      <dsp:nvSpPr>
        <dsp:cNvPr id="0" name=""/>
        <dsp:cNvSpPr/>
      </dsp:nvSpPr>
      <dsp:spPr>
        <a:xfrm>
          <a:off x="0" y="3024364"/>
          <a:ext cx="3139539" cy="2472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57150" lvl="1" indent="-57150" algn="l" defTabSz="4667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50" i="1" kern="1200" dirty="0"/>
            <a:t> </a:t>
          </a:r>
          <a:r>
            <a:rPr lang="ru-RU" sz="1200" i="1" kern="1200" dirty="0"/>
            <a:t>установление содержательных связей с учреждениями </a:t>
          </a:r>
          <a:r>
            <a:rPr lang="ru-RU" sz="1200" i="1" kern="1200" dirty="0" smtClean="0"/>
            <a:t>социума</a:t>
          </a:r>
          <a:endParaRPr lang="ru-RU" sz="1200" i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1" kern="1200" dirty="0"/>
            <a:t>оказание консультативной помощи в вопросах воспитания и развития детей дошкольного возраста</a:t>
          </a:r>
        </a:p>
      </dsp:txBody>
      <dsp:txXfrm>
        <a:off x="0" y="3642432"/>
        <a:ext cx="2197677" cy="1854203"/>
      </dsp:txXfrm>
    </dsp:sp>
    <dsp:sp modelId="{B47154C3-3D06-4D8D-8F53-8B0473137D96}">
      <dsp:nvSpPr>
        <dsp:cNvPr id="0" name=""/>
        <dsp:cNvSpPr/>
      </dsp:nvSpPr>
      <dsp:spPr>
        <a:xfrm>
          <a:off x="5177291" y="-19963"/>
          <a:ext cx="3490815" cy="24612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1" kern="1200" dirty="0"/>
            <a:t>подготовка  кадров к эффективному использованию в </a:t>
          </a:r>
          <a:r>
            <a:rPr lang="ru-RU" sz="1200" i="1" kern="1200" dirty="0" smtClean="0"/>
            <a:t>коррекционно-воспитательном </a:t>
          </a:r>
          <a:r>
            <a:rPr lang="ru-RU" sz="1200" i="1" kern="1200" dirty="0"/>
            <a:t>процессе  </a:t>
          </a:r>
          <a:r>
            <a:rPr lang="ru-RU" sz="1200" i="1" kern="1200" dirty="0" smtClean="0"/>
            <a:t>информационных </a:t>
          </a:r>
          <a:r>
            <a:rPr lang="ru-RU" sz="1200" i="1" kern="1200" dirty="0"/>
            <a:t>и коммуникационных технологий</a:t>
          </a:r>
        </a:p>
      </dsp:txBody>
      <dsp:txXfrm>
        <a:off x="6224536" y="-19963"/>
        <a:ext cx="2443570" cy="1845920"/>
      </dsp:txXfrm>
    </dsp:sp>
    <dsp:sp modelId="{57B34A73-F7EA-449D-A5E4-A3BC8C297D71}">
      <dsp:nvSpPr>
        <dsp:cNvPr id="0" name=""/>
        <dsp:cNvSpPr/>
      </dsp:nvSpPr>
      <dsp:spPr>
        <a:xfrm>
          <a:off x="0" y="72585"/>
          <a:ext cx="2875004" cy="25359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1" kern="1200" dirty="0"/>
            <a:t>повышение эффективности </a:t>
          </a:r>
          <a:r>
            <a:rPr lang="ru-RU" sz="1200" i="1" kern="1200" dirty="0" smtClean="0"/>
            <a:t>качества 4коррекционно-воспитательного процесса в ДОУ</a:t>
          </a:r>
          <a:endParaRPr lang="ru-RU" sz="1200" i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i="1" kern="1200" dirty="0"/>
            <a:t>создание </a:t>
          </a:r>
          <a:r>
            <a:rPr lang="ru-RU" sz="1200" i="1" kern="1200" dirty="0" smtClean="0"/>
            <a:t>коррекционно-развивающей </a:t>
          </a:r>
          <a:r>
            <a:rPr lang="ru-RU" sz="1200" i="1" kern="1200" dirty="0"/>
            <a:t>среды ДОУ</a:t>
          </a:r>
        </a:p>
      </dsp:txBody>
      <dsp:txXfrm>
        <a:off x="0" y="72585"/>
        <a:ext cx="2012502" cy="1901940"/>
      </dsp:txXfrm>
    </dsp:sp>
    <dsp:sp modelId="{F7506546-FA08-45B2-8682-BAFF4A4AF5D7}">
      <dsp:nvSpPr>
        <dsp:cNvPr id="0" name=""/>
        <dsp:cNvSpPr/>
      </dsp:nvSpPr>
      <dsp:spPr>
        <a:xfrm>
          <a:off x="1677004" y="436727"/>
          <a:ext cx="2776258" cy="2436002"/>
        </a:xfrm>
        <a:prstGeom prst="pieWedg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Коррекционно-воспитательный </a:t>
          </a:r>
          <a:r>
            <a:rPr lang="ru-RU" sz="17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процесс  ДОУ</a:t>
          </a:r>
        </a:p>
      </dsp:txBody>
      <dsp:txXfrm>
        <a:off x="1677004" y="436727"/>
        <a:ext cx="2776258" cy="2436002"/>
      </dsp:txXfrm>
    </dsp:sp>
    <dsp:sp modelId="{A97DFFE9-1F27-4753-8C5E-97AFE8297019}">
      <dsp:nvSpPr>
        <dsp:cNvPr id="0" name=""/>
        <dsp:cNvSpPr/>
      </dsp:nvSpPr>
      <dsp:spPr>
        <a:xfrm rot="5400000">
          <a:off x="4410154" y="367491"/>
          <a:ext cx="2413809" cy="2527376"/>
        </a:xfrm>
        <a:prstGeom prst="pieWedge">
          <a:avLst/>
        </a:prstGeom>
        <a:solidFill>
          <a:srgbClr val="FAA8B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Методическая </a:t>
          </a:r>
          <a:r>
            <a:rPr lang="ru-RU" sz="16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работа со специалистами ДОУ</a:t>
          </a:r>
        </a:p>
      </dsp:txBody>
      <dsp:txXfrm rot="5400000">
        <a:off x="4410154" y="367491"/>
        <a:ext cx="2413809" cy="2527376"/>
      </dsp:txXfrm>
    </dsp:sp>
    <dsp:sp modelId="{47357E0F-377C-4BB3-A97C-B20F60B20B6C}">
      <dsp:nvSpPr>
        <dsp:cNvPr id="0" name=""/>
        <dsp:cNvSpPr/>
      </dsp:nvSpPr>
      <dsp:spPr>
        <a:xfrm rot="10800000">
          <a:off x="4353370" y="2822227"/>
          <a:ext cx="2575275" cy="2280607"/>
        </a:xfrm>
        <a:prstGeom prst="pieWedg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Единая </a:t>
          </a:r>
          <a:r>
            <a:rPr lang="ru-RU" sz="1600" b="1" kern="1200" dirty="0" err="1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информацион</a:t>
          </a:r>
          <a:r>
            <a:rPr lang="ru-RU" sz="1600" b="1" kern="12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-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ная</a:t>
          </a:r>
          <a:r>
            <a:rPr lang="ru-RU" sz="1600" b="1" kern="12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среда ДОУ </a:t>
          </a:r>
          <a:endParaRPr lang="ru-RU" sz="1600" b="1" kern="12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4353370" y="2822227"/>
        <a:ext cx="2575275" cy="2280607"/>
      </dsp:txXfrm>
    </dsp:sp>
    <dsp:sp modelId="{A476C869-4387-4DB8-986B-5802D857B6B3}">
      <dsp:nvSpPr>
        <dsp:cNvPr id="0" name=""/>
        <dsp:cNvSpPr/>
      </dsp:nvSpPr>
      <dsp:spPr>
        <a:xfrm rot="16200000">
          <a:off x="1867235" y="2667410"/>
          <a:ext cx="2324859" cy="2640676"/>
        </a:xfrm>
        <a:prstGeom prst="pieWedg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Взаимодействие </a:t>
          </a:r>
          <a:r>
            <a:rPr lang="ru-RU" sz="16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ДОУ с </a:t>
          </a:r>
          <a:r>
            <a:rPr lang="ru-RU" sz="1600" b="1" kern="1200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соцпартнерами</a:t>
          </a:r>
          <a:r>
            <a:rPr lang="ru-RU" sz="16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, родителями</a:t>
          </a:r>
        </a:p>
      </dsp:txBody>
      <dsp:txXfrm rot="16200000">
        <a:off x="1867235" y="2667410"/>
        <a:ext cx="2324859" cy="2640676"/>
      </dsp:txXfrm>
    </dsp:sp>
    <dsp:sp modelId="{7944E2EC-BB17-435D-A7B7-FB6B08F4D572}">
      <dsp:nvSpPr>
        <dsp:cNvPr id="0" name=""/>
        <dsp:cNvSpPr/>
      </dsp:nvSpPr>
      <dsp:spPr>
        <a:xfrm rot="977537">
          <a:off x="8039126" y="1889984"/>
          <a:ext cx="360750" cy="48163"/>
        </a:xfrm>
        <a:prstGeom prst="circularArrow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72064E-57C9-4FFE-8ECA-05BD73EFE3FD}">
      <dsp:nvSpPr>
        <dsp:cNvPr id="0" name=""/>
        <dsp:cNvSpPr/>
      </dsp:nvSpPr>
      <dsp:spPr>
        <a:xfrm rot="11218954">
          <a:off x="6932559" y="2735601"/>
          <a:ext cx="114338" cy="243173"/>
        </a:xfrm>
        <a:prstGeom prst="circularArrow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510F1C62-4322-4137-865A-3374973555DB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9C08410-52C3-4C2E-900F-CA77EC69D3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-9525" y="2708275"/>
            <a:ext cx="9183688" cy="1501775"/>
            <a:chOff x="-23" y="1319"/>
            <a:chExt cx="5799" cy="946"/>
          </a:xfrm>
        </p:grpSpPr>
        <p:sp>
          <p:nvSpPr>
            <p:cNvPr id="5" name="Freeform 18"/>
            <p:cNvSpPr>
              <a:spLocks/>
            </p:cNvSpPr>
            <p:nvPr/>
          </p:nvSpPr>
          <p:spPr bwMode="gray">
            <a:xfrm>
              <a:off x="-20" y="1319"/>
              <a:ext cx="5779" cy="946"/>
            </a:xfrm>
            <a:custGeom>
              <a:avLst/>
              <a:gdLst>
                <a:gd name="T0" fmla="*/ 6 w 5779"/>
                <a:gd name="T1" fmla="*/ 454 h 946"/>
                <a:gd name="T2" fmla="*/ 355 w 5779"/>
                <a:gd name="T3" fmla="*/ 454 h 946"/>
                <a:gd name="T4" fmla="*/ 757 w 5779"/>
                <a:gd name="T5" fmla="*/ 1 h 946"/>
                <a:gd name="T6" fmla="*/ 2511 w 5779"/>
                <a:gd name="T7" fmla="*/ 0 h 946"/>
                <a:gd name="T8" fmla="*/ 2646 w 5779"/>
                <a:gd name="T9" fmla="*/ 144 h 946"/>
                <a:gd name="T10" fmla="*/ 5779 w 5779"/>
                <a:gd name="T11" fmla="*/ 137 h 946"/>
                <a:gd name="T12" fmla="*/ 5779 w 5779"/>
                <a:gd name="T13" fmla="*/ 772 h 946"/>
                <a:gd name="T14" fmla="*/ 2899 w 5779"/>
                <a:gd name="T15" fmla="*/ 765 h 946"/>
                <a:gd name="T16" fmla="*/ 2757 w 5779"/>
                <a:gd name="T17" fmla="*/ 946 h 946"/>
                <a:gd name="T18" fmla="*/ 1883 w 5779"/>
                <a:gd name="T19" fmla="*/ 946 h 946"/>
                <a:gd name="T20" fmla="*/ 1663 w 5779"/>
                <a:gd name="T21" fmla="*/ 687 h 946"/>
                <a:gd name="T22" fmla="*/ 0 w 5779"/>
                <a:gd name="T23" fmla="*/ 687 h 946"/>
                <a:gd name="T24" fmla="*/ 35 w 5779"/>
                <a:gd name="T25" fmla="*/ 480 h 9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779" h="946">
                  <a:moveTo>
                    <a:pt x="6" y="454"/>
                  </a:moveTo>
                  <a:lnTo>
                    <a:pt x="355" y="454"/>
                  </a:lnTo>
                  <a:lnTo>
                    <a:pt x="757" y="1"/>
                  </a:lnTo>
                  <a:lnTo>
                    <a:pt x="2511" y="0"/>
                  </a:lnTo>
                  <a:lnTo>
                    <a:pt x="2646" y="144"/>
                  </a:lnTo>
                  <a:lnTo>
                    <a:pt x="5779" y="137"/>
                  </a:lnTo>
                  <a:lnTo>
                    <a:pt x="5779" y="772"/>
                  </a:lnTo>
                  <a:lnTo>
                    <a:pt x="2899" y="765"/>
                  </a:lnTo>
                  <a:lnTo>
                    <a:pt x="2757" y="946"/>
                  </a:lnTo>
                  <a:lnTo>
                    <a:pt x="1883" y="946"/>
                  </a:lnTo>
                  <a:lnTo>
                    <a:pt x="1663" y="687"/>
                  </a:lnTo>
                  <a:lnTo>
                    <a:pt x="0" y="687"/>
                  </a:lnTo>
                  <a:lnTo>
                    <a:pt x="35" y="48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77251" dir="4832261" algn="ctr" rotWithShape="0">
                <a:srgbClr val="000066">
                  <a:alpha val="18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19" descr="01_img(Global Digtal Desigm(imageState)"/>
            <p:cNvSpPr>
              <a:spLocks/>
            </p:cNvSpPr>
            <p:nvPr/>
          </p:nvSpPr>
          <p:spPr bwMode="gray">
            <a:xfrm>
              <a:off x="-23" y="1344"/>
              <a:ext cx="5799" cy="895"/>
            </a:xfrm>
            <a:custGeom>
              <a:avLst/>
              <a:gdLst>
                <a:gd name="T0" fmla="*/ 0 w 5799"/>
                <a:gd name="T1" fmla="*/ 455 h 895"/>
                <a:gd name="T2" fmla="*/ 369 w 5799"/>
                <a:gd name="T3" fmla="*/ 454 h 895"/>
                <a:gd name="T4" fmla="*/ 776 w 5799"/>
                <a:gd name="T5" fmla="*/ 0 h 895"/>
                <a:gd name="T6" fmla="*/ 2496 w 5799"/>
                <a:gd name="T7" fmla="*/ 0 h 895"/>
                <a:gd name="T8" fmla="*/ 2632 w 5799"/>
                <a:gd name="T9" fmla="*/ 136 h 895"/>
                <a:gd name="T10" fmla="*/ 5799 w 5799"/>
                <a:gd name="T11" fmla="*/ 136 h 895"/>
                <a:gd name="T12" fmla="*/ 5788 w 5799"/>
                <a:gd name="T13" fmla="*/ 727 h 895"/>
                <a:gd name="T14" fmla="*/ 2883 w 5799"/>
                <a:gd name="T15" fmla="*/ 708 h 895"/>
                <a:gd name="T16" fmla="*/ 2747 w 5799"/>
                <a:gd name="T17" fmla="*/ 895 h 895"/>
                <a:gd name="T18" fmla="*/ 1899 w 5799"/>
                <a:gd name="T19" fmla="*/ 895 h 895"/>
                <a:gd name="T20" fmla="*/ 1681 w 5799"/>
                <a:gd name="T21" fmla="*/ 635 h 895"/>
                <a:gd name="T22" fmla="*/ 7 w 5799"/>
                <a:gd name="T23" fmla="*/ 635 h 895"/>
                <a:gd name="T24" fmla="*/ 7 w 5799"/>
                <a:gd name="T25" fmla="*/ 454 h 8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799" h="895">
                  <a:moveTo>
                    <a:pt x="0" y="455"/>
                  </a:moveTo>
                  <a:lnTo>
                    <a:pt x="369" y="454"/>
                  </a:lnTo>
                  <a:lnTo>
                    <a:pt x="776" y="0"/>
                  </a:lnTo>
                  <a:lnTo>
                    <a:pt x="2496" y="0"/>
                  </a:lnTo>
                  <a:lnTo>
                    <a:pt x="2632" y="136"/>
                  </a:lnTo>
                  <a:lnTo>
                    <a:pt x="5799" y="136"/>
                  </a:lnTo>
                  <a:lnTo>
                    <a:pt x="5788" y="727"/>
                  </a:lnTo>
                  <a:lnTo>
                    <a:pt x="2883" y="708"/>
                  </a:lnTo>
                  <a:lnTo>
                    <a:pt x="2747" y="895"/>
                  </a:lnTo>
                  <a:lnTo>
                    <a:pt x="1899" y="895"/>
                  </a:lnTo>
                  <a:lnTo>
                    <a:pt x="1681" y="635"/>
                  </a:lnTo>
                  <a:lnTo>
                    <a:pt x="7" y="635"/>
                  </a:lnTo>
                  <a:lnTo>
                    <a:pt x="7" y="454"/>
                  </a:lnTo>
                </a:path>
              </a:pathLst>
            </a:custGeom>
            <a:blipFill dpi="0" rotWithShape="1">
              <a:blip r:embed="rId2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04800" y="228600"/>
            <a:ext cx="1079500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2000" b="1" smtClean="0">
                <a:latin typeface="Verdana" pitchFamily="34" charset="0"/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990600" y="4953000"/>
            <a:ext cx="7315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>
                <a:latin typeface="Verdana" pitchFamily="34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92" name="Rectangle 20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611188" y="1700213"/>
            <a:ext cx="8137525" cy="792162"/>
          </a:xfrm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en-US" altLang="ko-K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39AA6-5732-4D70-8C57-20653FA73F5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79438"/>
            <a:ext cx="2057400" cy="59007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79438"/>
            <a:ext cx="6019800" cy="59007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159B2-541D-4A01-9C1B-2CE15162602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9438"/>
            <a:ext cx="7848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43025"/>
            <a:ext cx="8229600" cy="513715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A5F0AD-0CB3-4D36-83F1-BAA926F89B4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8440A-46BC-4F04-A9C0-145683D6DC2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095B9F-3441-4EF5-BD64-19F37495F64F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43025"/>
            <a:ext cx="4038600" cy="513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43025"/>
            <a:ext cx="4038600" cy="513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246621-E80C-41C2-A65D-45FEDA5124B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4B625-94E1-483D-B08B-404ABE7BDE4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711FD-789E-472C-ADAE-D9B86BEA8A3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E3230-A160-4020-B5E6-DE61AF3B56C6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70229-5E52-4A70-A6AF-337811CAD57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0A0D8-8567-421E-820E-995FDA17D087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16"/>
          <p:cNvSpPr>
            <a:spLocks/>
          </p:cNvSpPr>
          <p:nvPr/>
        </p:nvSpPr>
        <p:spPr bwMode="gray">
          <a:xfrm>
            <a:off x="0" y="360363"/>
            <a:ext cx="9148763" cy="900112"/>
          </a:xfrm>
          <a:custGeom>
            <a:avLst/>
            <a:gdLst>
              <a:gd name="T0" fmla="*/ 0 w 5763"/>
              <a:gd name="T1" fmla="*/ 2147483647 h 567"/>
              <a:gd name="T2" fmla="*/ 2147483647 w 5763"/>
              <a:gd name="T3" fmla="*/ 2147483647 h 567"/>
              <a:gd name="T4" fmla="*/ 2147483647 w 5763"/>
              <a:gd name="T5" fmla="*/ 0 h 567"/>
              <a:gd name="T6" fmla="*/ 2147483647 w 5763"/>
              <a:gd name="T7" fmla="*/ 0 h 567"/>
              <a:gd name="T8" fmla="*/ 2147483647 w 5763"/>
              <a:gd name="T9" fmla="*/ 2147483647 h 567"/>
              <a:gd name="T10" fmla="*/ 2147483647 w 5763"/>
              <a:gd name="T11" fmla="*/ 2147483647 h 567"/>
              <a:gd name="T12" fmla="*/ 2147483647 w 5763"/>
              <a:gd name="T13" fmla="*/ 2147483647 h 567"/>
              <a:gd name="T14" fmla="*/ 2147483647 w 5763"/>
              <a:gd name="T15" fmla="*/ 2147483647 h 5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763" h="567">
                <a:moveTo>
                  <a:pt x="0" y="368"/>
                </a:moveTo>
                <a:lnTo>
                  <a:pt x="440" y="368"/>
                </a:lnTo>
                <a:lnTo>
                  <a:pt x="777" y="0"/>
                </a:lnTo>
                <a:lnTo>
                  <a:pt x="2162" y="0"/>
                </a:lnTo>
                <a:lnTo>
                  <a:pt x="2265" y="116"/>
                </a:lnTo>
                <a:lnTo>
                  <a:pt x="5756" y="112"/>
                </a:lnTo>
                <a:lnTo>
                  <a:pt x="5763" y="567"/>
                </a:lnTo>
                <a:lnTo>
                  <a:pt x="6" y="556"/>
                </a:lnTo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Freeform 15" descr="01b_img(Global Digtal Desigm(imageState)"/>
          <p:cNvSpPr>
            <a:spLocks/>
          </p:cNvSpPr>
          <p:nvPr/>
        </p:nvSpPr>
        <p:spPr bwMode="gray">
          <a:xfrm>
            <a:off x="-9525" y="336550"/>
            <a:ext cx="9182100" cy="838200"/>
          </a:xfrm>
          <a:custGeom>
            <a:avLst/>
            <a:gdLst>
              <a:gd name="T0" fmla="*/ 2147483647 w 5784"/>
              <a:gd name="T1" fmla="*/ 2147483647 h 528"/>
              <a:gd name="T2" fmla="*/ 2147483647 w 5784"/>
              <a:gd name="T3" fmla="*/ 2147483647 h 528"/>
              <a:gd name="T4" fmla="*/ 2147483647 w 5784"/>
              <a:gd name="T5" fmla="*/ 0 h 528"/>
              <a:gd name="T6" fmla="*/ 2147483647 w 5784"/>
              <a:gd name="T7" fmla="*/ 2147483647 h 528"/>
              <a:gd name="T8" fmla="*/ 2147483647 w 5784"/>
              <a:gd name="T9" fmla="*/ 2147483647 h 528"/>
              <a:gd name="T10" fmla="*/ 2147483647 w 5784"/>
              <a:gd name="T11" fmla="*/ 2147483647 h 528"/>
              <a:gd name="T12" fmla="*/ 0 w 5784"/>
              <a:gd name="T13" fmla="*/ 2147483647 h 528"/>
              <a:gd name="T14" fmla="*/ 0 w 5784"/>
              <a:gd name="T15" fmla="*/ 2147483647 h 5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784" h="528">
                <a:moveTo>
                  <a:pt x="449" y="370"/>
                </a:moveTo>
                <a:lnTo>
                  <a:pt x="768" y="1"/>
                </a:lnTo>
                <a:lnTo>
                  <a:pt x="2158" y="0"/>
                </a:lnTo>
                <a:lnTo>
                  <a:pt x="2258" y="115"/>
                </a:lnTo>
                <a:lnTo>
                  <a:pt x="5784" y="115"/>
                </a:lnTo>
                <a:lnTo>
                  <a:pt x="5779" y="528"/>
                </a:lnTo>
                <a:lnTo>
                  <a:pt x="0" y="519"/>
                </a:lnTo>
                <a:lnTo>
                  <a:pt x="0" y="371"/>
                </a:lnTo>
              </a:path>
            </a:pathLst>
          </a:custGeom>
          <a:blipFill dpi="0" rotWithShape="1">
            <a:blip r:embed="rId15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3025"/>
            <a:ext cx="8229600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2889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1"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73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71888" y="65373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>
                <a:latin typeface="Verdana" pitchFamily="34" charset="0"/>
              </a:defRPr>
            </a:lvl1pPr>
          </a:lstStyle>
          <a:p>
            <a:pPr>
              <a:defRPr/>
            </a:pPr>
            <a:fld id="{EA309621-82CC-4039-957C-37480918CA01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09600" y="579438"/>
            <a:ext cx="7848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4438" y="1052513"/>
            <a:ext cx="7929562" cy="13589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smtClean="0">
                <a:latin typeface="Bookman Old Style" pitchFamily="18" charset="0"/>
              </a:rPr>
              <a:t>ИННОВАЦИОННЫЙ ПРОЕКТ</a:t>
            </a:r>
            <a:r>
              <a:rPr lang="ru-RU" altLang="ru-RU" sz="2000" smtClean="0">
                <a:latin typeface="Bookman Old Style" pitchFamily="18" charset="0"/>
              </a:rPr>
              <a:t/>
            </a:r>
            <a:br>
              <a:rPr lang="ru-RU" altLang="ru-RU" sz="2000" smtClean="0">
                <a:latin typeface="Bookman Old Style" pitchFamily="18" charset="0"/>
              </a:rPr>
            </a:br>
            <a:r>
              <a:rPr lang="ru-RU" altLang="ru-RU" sz="2000" smtClean="0">
                <a:latin typeface="Bookman Old Style" pitchFamily="18" charset="0"/>
              </a:rPr>
              <a:t>«ИСПОЛЬЗОВАНИЕ ИНФОРМАЦИОННО-КОММУНИКАЦИОННЫХ ТЕХНОЛОГИЙ </a:t>
            </a:r>
            <a:br>
              <a:rPr lang="ru-RU" altLang="ru-RU" sz="2000" smtClean="0">
                <a:latin typeface="Bookman Old Style" pitchFamily="18" charset="0"/>
              </a:rPr>
            </a:br>
            <a:r>
              <a:rPr lang="ru-RU" altLang="ru-RU" sz="2000" smtClean="0">
                <a:latin typeface="Bookman Old Style" pitchFamily="18" charset="0"/>
              </a:rPr>
              <a:t>В СИСТЕМЕ КОРРЕКЦИИ ОБЩЕГО НЕДОРАЗВИТИЯ РЕЧИ У СТАРШИХ ДОШКОЛЬНИКОВ»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2500" y="4864100"/>
            <a:ext cx="5105400" cy="1214438"/>
          </a:xfrm>
        </p:spPr>
        <p:txBody>
          <a:bodyPr/>
          <a:lstStyle/>
          <a:p>
            <a:pPr algn="r" eaLnBrk="1" hangingPunct="1"/>
            <a:r>
              <a:rPr lang="ru-RU" altLang="ru-RU" b="1" smtClean="0">
                <a:latin typeface="Bookman Old Style" pitchFamily="18" charset="0"/>
              </a:rPr>
              <a:t>И.И. Сухорукова,</a:t>
            </a:r>
          </a:p>
          <a:p>
            <a:pPr algn="r" eaLnBrk="1" hangingPunct="1"/>
            <a:r>
              <a:rPr lang="ru-RU" altLang="ru-RU" b="1" smtClean="0">
                <a:latin typeface="Bookman Old Style" pitchFamily="18" charset="0"/>
              </a:rPr>
              <a:t>заведующий МБДОУ детский сад компенсирующего вида № 34 </a:t>
            </a:r>
          </a:p>
          <a:p>
            <a:pPr algn="r" eaLnBrk="1" hangingPunct="1"/>
            <a:endParaRPr lang="ru-RU" altLang="ru-RU" b="1" smtClean="0">
              <a:latin typeface="Bookman Old Style" pitchFamily="18" charset="0"/>
            </a:endParaRPr>
          </a:p>
        </p:txBody>
      </p:sp>
      <p:pic>
        <p:nvPicPr>
          <p:cNvPr id="6" name="Picture 16" descr="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4438" cy="157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7" name="Прямоугольник 7"/>
          <p:cNvSpPr>
            <a:spLocks noChangeArrowheads="1"/>
          </p:cNvSpPr>
          <p:nvPr/>
        </p:nvSpPr>
        <p:spPr bwMode="auto">
          <a:xfrm>
            <a:off x="1214438" y="-7938"/>
            <a:ext cx="7929562" cy="73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400" b="1">
                <a:latin typeface="Bookman Old Style" pitchFamily="18" charset="0"/>
              </a:rPr>
              <a:t>Муниципальное бюджетное дошкольное образовательное учреждение детский сад компенсирующего вида № 34 </a:t>
            </a:r>
          </a:p>
          <a:p>
            <a:pPr algn="ctr" eaLnBrk="1" hangingPunct="1"/>
            <a:r>
              <a:rPr lang="ru-RU" altLang="ru-RU" sz="1400" b="1">
                <a:latin typeface="Bookman Old Style" pitchFamily="18" charset="0"/>
              </a:rPr>
              <a:t>станицы Ленинградской муниципального образования Ленинградский район</a:t>
            </a:r>
            <a:endParaRPr lang="en-US" altLang="ru-RU" sz="1400" b="1">
              <a:latin typeface="Bookman Old Style" pitchFamily="18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2296" y="4153261"/>
            <a:ext cx="2755246" cy="25523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785938" y="2428875"/>
            <a:ext cx="8534400" cy="563563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latin typeface="Bookman Old Style" pitchFamily="18" charset="0"/>
                <a:cs typeface="Times New Roman" pitchFamily="18" charset="0"/>
              </a:rPr>
              <a:t>МОДЕЛЬ ВЗАИМОДЕЙСТВИЯ </a:t>
            </a:r>
            <a:br>
              <a:rPr lang="ru-RU" altLang="ru-RU" sz="2400" b="1" smtClean="0">
                <a:latin typeface="Bookman Old Style" pitchFamily="18" charset="0"/>
                <a:cs typeface="Times New Roman" pitchFamily="18" charset="0"/>
              </a:rPr>
            </a:br>
            <a:r>
              <a:rPr lang="ru-RU" altLang="ru-RU" sz="2400" b="1" smtClean="0">
                <a:latin typeface="Bookman Old Style" pitchFamily="18" charset="0"/>
                <a:cs typeface="Times New Roman" pitchFamily="18" charset="0"/>
              </a:rPr>
              <a:t>С СОЦИАЛЬНЫМИ ПАРТНЕРАМИ</a:t>
            </a:r>
            <a:endParaRPr lang="ru-RU" altLang="ru-RU" sz="2800" b="1" smtClean="0">
              <a:latin typeface="Bookman Old Style" pitchFamily="18" charset="0"/>
            </a:endParaRPr>
          </a:p>
        </p:txBody>
      </p:sp>
      <p:sp>
        <p:nvSpPr>
          <p:cNvPr id="13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12292" name="Picture 16" descr="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1"/>
          <p:cNvSpPr txBox="1">
            <a:spLocks/>
          </p:cNvSpPr>
          <p:nvPr/>
        </p:nvSpPr>
        <p:spPr bwMode="white">
          <a:xfrm>
            <a:off x="785813" y="571500"/>
            <a:ext cx="903128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ru-RU" sz="2800" b="1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МОДЕЛЬ </a:t>
            </a:r>
            <a:r>
              <a:rPr lang="ru-RU" altLang="ru-RU" sz="2400" b="1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СЕТЕВОГО  </a:t>
            </a:r>
            <a:br>
              <a:rPr lang="ru-RU" altLang="ru-RU" sz="2400" b="1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ИНФОРМАЦИОННОГО ВЗАИМОДЕЙСТВИЯ </a:t>
            </a:r>
            <a:r>
              <a:rPr lang="ru-RU" altLang="ru-RU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4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4" name="Picture 10"/>
          <p:cNvPicPr>
            <a:picLocks noChangeAspect="1" noChangeArrowheads="1"/>
          </p:cNvPicPr>
          <p:nvPr/>
        </p:nvPicPr>
        <p:blipFill>
          <a:blip r:embed="rId3" cstate="print"/>
          <a:srcRect l="74524" t="84698" b="7651"/>
          <a:stretch>
            <a:fillRect/>
          </a:stretch>
        </p:blipFill>
        <p:spPr bwMode="auto">
          <a:xfrm>
            <a:off x="6797675" y="6426200"/>
            <a:ext cx="23288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4" cstate="print"/>
          <a:srcRect l="27232" t="31343" r="32066" b="15234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214818"/>
            <a:ext cx="2857488" cy="2647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2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МОДЕЛЬ ВНЕДРЕНИЯ ИКТ:</a:t>
            </a:r>
            <a:endParaRPr lang="en-US" sz="2400" b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2676" name="Puzzle3"/>
          <p:cNvSpPr>
            <a:spLocks noEditPoints="1" noChangeArrowheads="1"/>
          </p:cNvSpPr>
          <p:nvPr/>
        </p:nvSpPr>
        <p:spPr bwMode="gray">
          <a:xfrm>
            <a:off x="4071938" y="1785938"/>
            <a:ext cx="1287462" cy="1955800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gamma/>
                  <a:tint val="63529"/>
                  <a:invGamma/>
                </a:srgbClr>
              </a:gs>
              <a:gs pos="100000">
                <a:srgbClr val="0099CC"/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412677" name="Puzzle2"/>
          <p:cNvSpPr>
            <a:spLocks noEditPoints="1" noChangeArrowheads="1"/>
          </p:cNvSpPr>
          <p:nvPr/>
        </p:nvSpPr>
        <p:spPr bwMode="gray">
          <a:xfrm>
            <a:off x="3643313" y="3286125"/>
            <a:ext cx="2220912" cy="1571625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gradFill rotWithShape="1">
            <a:gsLst>
              <a:gs pos="0">
                <a:srgbClr val="717EF5">
                  <a:gamma/>
                  <a:tint val="45490"/>
                  <a:invGamma/>
                </a:srgbClr>
              </a:gs>
              <a:gs pos="100000">
                <a:srgbClr val="717EF5"/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412678" name="Puzzle4"/>
          <p:cNvSpPr>
            <a:spLocks noEditPoints="1" noChangeArrowheads="1"/>
          </p:cNvSpPr>
          <p:nvPr/>
        </p:nvSpPr>
        <p:spPr bwMode="gray">
          <a:xfrm>
            <a:off x="2786063" y="3214688"/>
            <a:ext cx="1500187" cy="1785937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tint val="51373"/>
                  <a:invGamma/>
                </a:srgbClr>
              </a:gs>
            </a:gsLst>
            <a:lin ang="189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412679" name="Puzzle1"/>
          <p:cNvSpPr>
            <a:spLocks noEditPoints="1" noChangeArrowheads="1"/>
          </p:cNvSpPr>
          <p:nvPr/>
        </p:nvSpPr>
        <p:spPr bwMode="gray">
          <a:xfrm>
            <a:off x="2500313" y="2428875"/>
            <a:ext cx="2019300" cy="1300163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shade val="46275"/>
                  <a:invGamma/>
                </a:srgbClr>
              </a:gs>
            </a:gsLst>
            <a:lin ang="27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5857875" y="3857625"/>
            <a:ext cx="2967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>
                <a:solidFill>
                  <a:srgbClr val="000066"/>
                </a:solidFill>
              </a:rPr>
              <a:t>ИКТ-КОМПЕТЕНТНОСТИ</a:t>
            </a:r>
            <a:endParaRPr lang="en-US" altLang="ru-RU" b="1">
              <a:solidFill>
                <a:srgbClr val="000066"/>
              </a:solidFill>
            </a:endParaRPr>
          </a:p>
        </p:txBody>
      </p:sp>
      <p:sp>
        <p:nvSpPr>
          <p:cNvPr id="11269" name="Text Box 9"/>
          <p:cNvSpPr txBox="1">
            <a:spLocks noChangeArrowheads="1"/>
          </p:cNvSpPr>
          <p:nvPr/>
        </p:nvSpPr>
        <p:spPr bwMode="auto">
          <a:xfrm>
            <a:off x="0" y="3429000"/>
            <a:ext cx="2819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>
                <a:solidFill>
                  <a:srgbClr val="993300"/>
                </a:solidFill>
              </a:rPr>
              <a:t>КОРРЕКЦИОННО-РАЗВИВАЮЩАЯ СРЕДА</a:t>
            </a:r>
            <a:endParaRPr lang="en-US" altLang="ru-RU" b="1">
              <a:solidFill>
                <a:srgbClr val="993300"/>
              </a:solidFill>
            </a:endParaRPr>
          </a:p>
        </p:txBody>
      </p:sp>
      <p:sp>
        <p:nvSpPr>
          <p:cNvPr id="412682" name="Text Box 10"/>
          <p:cNvSpPr txBox="1">
            <a:spLocks noChangeArrowheads="1"/>
          </p:cNvSpPr>
          <p:nvPr/>
        </p:nvSpPr>
        <p:spPr bwMode="auto">
          <a:xfrm>
            <a:off x="3214688" y="1357313"/>
            <a:ext cx="2362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cs typeface="+mn-cs"/>
              </a:rPr>
              <a:t>ОБУЧЕНИЕ</a:t>
            </a:r>
            <a:endParaRPr lang="en-US" b="1" dirty="0">
              <a:solidFill>
                <a:schemeClr val="accent2">
                  <a:lumMod val="50000"/>
                </a:schemeClr>
              </a:solidFill>
              <a:cs typeface="+mn-cs"/>
            </a:endParaRPr>
          </a:p>
        </p:txBody>
      </p:sp>
      <p:pic>
        <p:nvPicPr>
          <p:cNvPr id="13323" name="Picture 16" descr="3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13327" name="Picture 15" descr="F:\краснодар\Свидетельство БОС Филимон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1438"/>
            <a:ext cx="1331913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16" descr="F:\краснодар\Свидетельство члена ассоциации БОС Филимонов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913" y="1268413"/>
            <a:ext cx="187166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1750" y="4556125"/>
            <a:ext cx="3184201" cy="230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304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1214422"/>
            <a:ext cx="3143272" cy="2715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71" name="Text Box 11"/>
          <p:cNvSpPr txBox="1">
            <a:spLocks noChangeArrowheads="1"/>
          </p:cNvSpPr>
          <p:nvPr/>
        </p:nvSpPr>
        <p:spPr bwMode="auto">
          <a:xfrm>
            <a:off x="3000375" y="5429250"/>
            <a:ext cx="3581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600" b="1">
                <a:solidFill>
                  <a:srgbClr val="CC0000"/>
                </a:solidFill>
              </a:rPr>
              <a:t>ЛИЧНОСТНЫЕ КАЧЕСТВА И ПРОФЕССИОНАЛЬНЫЕ КОМПЕТЕНЦИИ</a:t>
            </a:r>
            <a:endParaRPr lang="en-US" altLang="ru-RU" sz="16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2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12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2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2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2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12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74" grpId="0"/>
      <p:bldP spid="11268" grpId="0"/>
      <p:bldP spid="11269" grpId="0"/>
      <p:bldP spid="412682" grpId="0"/>
      <p:bldP spid="112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smtClean="0"/>
              <a:t>3-й этап:</a:t>
            </a:r>
            <a:endParaRPr lang="en-US" altLang="ru-RU" sz="2800" b="1" smtClean="0"/>
          </a:p>
        </p:txBody>
      </p:sp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142875" y="2909888"/>
            <a:ext cx="2571750" cy="2286000"/>
            <a:chOff x="285720" y="1857364"/>
            <a:chExt cx="3657600" cy="3681413"/>
          </a:xfrm>
        </p:grpSpPr>
        <p:sp>
          <p:nvSpPr>
            <p:cNvPr id="70678" name="AutoShape 22"/>
            <p:cNvSpPr>
              <a:spLocks noChangeArrowheads="1"/>
            </p:cNvSpPr>
            <p:nvPr/>
          </p:nvSpPr>
          <p:spPr bwMode="gray">
            <a:xfrm>
              <a:off x="285720" y="1857364"/>
              <a:ext cx="3657600" cy="3681413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667"/>
                    <a:invGamma/>
                    <a:alpha val="12000"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0679" name="Oval 23"/>
            <p:cNvSpPr>
              <a:spLocks noChangeArrowheads="1"/>
            </p:cNvSpPr>
            <p:nvPr/>
          </p:nvSpPr>
          <p:spPr bwMode="gray">
            <a:xfrm>
              <a:off x="572458" y="2215279"/>
              <a:ext cx="3048000" cy="304739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sz="2400" b="1" dirty="0">
                <a:solidFill>
                  <a:srgbClr val="FFFF00"/>
                </a:solidFill>
                <a:cs typeface="+mn-cs"/>
              </a:endParaRPr>
            </a:p>
            <a:p>
              <a:pPr algn="ctr" eaLnBrk="1" hangingPunct="1">
                <a:defRPr/>
              </a:pPr>
              <a:r>
                <a:rPr lang="ru-RU" sz="2400" b="1" dirty="0">
                  <a:solidFill>
                    <a:srgbClr val="FFFF00"/>
                  </a:solidFill>
                  <a:cs typeface="+mn-cs"/>
                </a:rPr>
                <a:t>Задачи </a:t>
              </a:r>
            </a:p>
            <a:p>
              <a:pPr algn="ctr" eaLnBrk="1" hangingPunct="1">
                <a:defRPr/>
              </a:pPr>
              <a:r>
                <a:rPr lang="ru-RU" sz="2400" b="1" dirty="0">
                  <a:solidFill>
                    <a:srgbClr val="FFFF00"/>
                  </a:solidFill>
                  <a:cs typeface="+mn-cs"/>
                </a:rPr>
                <a:t>работы</a:t>
              </a:r>
            </a:p>
            <a:p>
              <a:pPr eaLnBrk="1" hangingPunct="1">
                <a:defRPr/>
              </a:pPr>
              <a:endParaRPr lang="ru-RU" dirty="0">
                <a:solidFill>
                  <a:srgbClr val="FFFF00"/>
                </a:solidFill>
                <a:cs typeface="+mn-cs"/>
              </a:endParaRPr>
            </a:p>
          </p:txBody>
        </p:sp>
      </p:grpSp>
      <p:sp>
        <p:nvSpPr>
          <p:cNvPr id="17412" name="AutoShape 24"/>
          <p:cNvSpPr>
            <a:spLocks noChangeArrowheads="1"/>
          </p:cNvSpPr>
          <p:nvPr/>
        </p:nvSpPr>
        <p:spPr bwMode="gray">
          <a:xfrm>
            <a:off x="3071813" y="2214563"/>
            <a:ext cx="5821362" cy="9175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Анализ   результатов реализации, </a:t>
            </a:r>
          </a:p>
          <a:p>
            <a:pPr algn="ctr"/>
            <a:r>
              <a:rPr lang="ru-RU" altLang="ru-RU" sz="2000" b="1">
                <a:latin typeface="Bookman Old Style" pitchFamily="18" charset="0"/>
              </a:rPr>
              <a:t>корректировка содержания,  </a:t>
            </a:r>
          </a:p>
          <a:p>
            <a:pPr algn="ctr"/>
            <a:r>
              <a:rPr lang="ru-RU" altLang="ru-RU" sz="2000" b="1">
                <a:latin typeface="Bookman Old Style" pitchFamily="18" charset="0"/>
              </a:rPr>
              <a:t>подведение итогов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7413" name="AutoShape 25"/>
          <p:cNvSpPr>
            <a:spLocks noChangeArrowheads="1"/>
          </p:cNvSpPr>
          <p:nvPr/>
        </p:nvSpPr>
        <p:spPr bwMode="gray">
          <a:xfrm>
            <a:off x="3071813" y="3695700"/>
            <a:ext cx="5821362" cy="885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Обобщение опыта работы педагогов 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7414" name="AutoShape 26"/>
          <p:cNvSpPr>
            <a:spLocks noChangeArrowheads="1"/>
          </p:cNvSpPr>
          <p:nvPr/>
        </p:nvSpPr>
        <p:spPr bwMode="gray">
          <a:xfrm>
            <a:off x="3117850" y="5373688"/>
            <a:ext cx="5775325" cy="9350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2000" b="1">
                <a:latin typeface="Bookman Old Style" pitchFamily="18" charset="0"/>
              </a:rPr>
              <a:t>Трансляция педагогического опыта </a:t>
            </a:r>
          </a:p>
          <a:p>
            <a:pPr algn="ctr" eaLnBrk="1" hangingPunct="1"/>
            <a:r>
              <a:rPr lang="ru-RU" altLang="ru-RU" sz="2000" b="1">
                <a:latin typeface="Bookman Old Style" pitchFamily="18" charset="0"/>
              </a:rPr>
              <a:t>на районных и краевых мероприятиях</a:t>
            </a:r>
          </a:p>
        </p:txBody>
      </p:sp>
      <p:sp>
        <p:nvSpPr>
          <p:cNvPr id="17415" name="AutoShape 27"/>
          <p:cNvSpPr>
            <a:spLocks noChangeArrowheads="1"/>
          </p:cNvSpPr>
          <p:nvPr/>
        </p:nvSpPr>
        <p:spPr bwMode="gray">
          <a:xfrm>
            <a:off x="500063" y="1357313"/>
            <a:ext cx="8501062" cy="582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i="1"/>
              <a:t>Цель: анализ  результатов работы над проектом</a:t>
            </a:r>
            <a:endParaRPr lang="en-US" altLang="ru-RU" sz="2400" b="1">
              <a:solidFill>
                <a:srgbClr val="000000"/>
              </a:solidFill>
            </a:endParaRPr>
          </a:p>
        </p:txBody>
      </p:sp>
      <p:sp>
        <p:nvSpPr>
          <p:cNvPr id="17416" name="Freeform 24"/>
          <p:cNvSpPr>
            <a:spLocks/>
          </p:cNvSpPr>
          <p:nvPr/>
        </p:nvSpPr>
        <p:spPr bwMode="gray">
          <a:xfrm rot="1180041">
            <a:off x="2216150" y="2311400"/>
            <a:ext cx="747713" cy="9890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Freeform 24"/>
          <p:cNvSpPr>
            <a:spLocks/>
          </p:cNvSpPr>
          <p:nvPr/>
        </p:nvSpPr>
        <p:spPr bwMode="gray">
          <a:xfrm rot="5400000">
            <a:off x="2552700" y="4572000"/>
            <a:ext cx="428625" cy="128587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8" name="Freeform 24"/>
          <p:cNvSpPr>
            <a:spLocks/>
          </p:cNvSpPr>
          <p:nvPr/>
        </p:nvSpPr>
        <p:spPr bwMode="gray">
          <a:xfrm rot="3008599">
            <a:off x="2352676" y="3779837"/>
            <a:ext cx="584200" cy="7461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7" name="Picture 16" descr="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334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 animBg="1"/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 l="31184" t="19319" r="17314" b="13483"/>
          <a:stretch>
            <a:fillRect/>
          </a:stretch>
        </p:blipFill>
        <p:spPr bwMode="auto">
          <a:xfrm>
            <a:off x="4143375" y="4029075"/>
            <a:ext cx="48577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571500"/>
            <a:ext cx="7848600" cy="563563"/>
          </a:xfrm>
        </p:spPr>
        <p:txBody>
          <a:bodyPr/>
          <a:lstStyle/>
          <a:p>
            <a:r>
              <a:rPr lang="ru-RU" altLang="ru-RU" sz="2800" b="1" smtClean="0">
                <a:solidFill>
                  <a:srgbClr val="FFFF00"/>
                </a:solidFill>
                <a:latin typeface="Bookman Old Style" pitchFamily="18" charset="0"/>
              </a:rPr>
              <a:t>ПЛАНИРУЕМЫЕ РЕЗУЛЬТАТЫ:</a:t>
            </a:r>
            <a:endParaRPr lang="en-US" altLang="ru-RU" sz="2800" b="1" smtClean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72740" name="Freeform 4"/>
          <p:cNvSpPr>
            <a:spLocks/>
          </p:cNvSpPr>
          <p:nvPr/>
        </p:nvSpPr>
        <p:spPr bwMode="gray">
          <a:xfrm rot="-2100916">
            <a:off x="2444750" y="4152900"/>
            <a:ext cx="2286000" cy="857250"/>
          </a:xfrm>
          <a:custGeom>
            <a:avLst/>
            <a:gdLst>
              <a:gd name="T0" fmla="*/ 2147483647 w 1225"/>
              <a:gd name="T1" fmla="*/ 2147483647 h 467"/>
              <a:gd name="T2" fmla="*/ 2147483647 w 1225"/>
              <a:gd name="T3" fmla="*/ 2147483647 h 467"/>
              <a:gd name="T4" fmla="*/ 2147483647 w 1225"/>
              <a:gd name="T5" fmla="*/ 2147483647 h 467"/>
              <a:gd name="T6" fmla="*/ 2147483647 w 1225"/>
              <a:gd name="T7" fmla="*/ 2147483647 h 467"/>
              <a:gd name="T8" fmla="*/ 2147483647 w 1225"/>
              <a:gd name="T9" fmla="*/ 2147483647 h 467"/>
              <a:gd name="T10" fmla="*/ 2147483647 w 1225"/>
              <a:gd name="T11" fmla="*/ 2147483647 h 467"/>
              <a:gd name="T12" fmla="*/ 2147483647 w 1225"/>
              <a:gd name="T13" fmla="*/ 0 h 467"/>
              <a:gd name="T14" fmla="*/ 2147483647 w 1225"/>
              <a:gd name="T15" fmla="*/ 2147483647 h 467"/>
              <a:gd name="T16" fmla="*/ 2147483647 w 1225"/>
              <a:gd name="T17" fmla="*/ 2147483647 h 467"/>
              <a:gd name="T18" fmla="*/ 2147483647 w 1225"/>
              <a:gd name="T19" fmla="*/ 2147483647 h 467"/>
              <a:gd name="T20" fmla="*/ 2147483647 w 1225"/>
              <a:gd name="T21" fmla="*/ 2147483647 h 467"/>
              <a:gd name="T22" fmla="*/ 2147483647 w 1225"/>
              <a:gd name="T23" fmla="*/ 2147483647 h 467"/>
              <a:gd name="T24" fmla="*/ 2147483647 w 1225"/>
              <a:gd name="T25" fmla="*/ 2147483647 h 467"/>
              <a:gd name="T26" fmla="*/ 2147483647 w 1225"/>
              <a:gd name="T27" fmla="*/ 2147483647 h 467"/>
              <a:gd name="T28" fmla="*/ 2147483647 w 1225"/>
              <a:gd name="T29" fmla="*/ 2147483647 h 467"/>
              <a:gd name="T30" fmla="*/ 2147483647 w 1225"/>
              <a:gd name="T31" fmla="*/ 2147483647 h 467"/>
              <a:gd name="T32" fmla="*/ 2147483647 w 1225"/>
              <a:gd name="T33" fmla="*/ 2147483647 h 467"/>
              <a:gd name="T34" fmla="*/ 2147483647 w 1225"/>
              <a:gd name="T35" fmla="*/ 2147483647 h 467"/>
              <a:gd name="T36" fmla="*/ 2147483647 w 1225"/>
              <a:gd name="T37" fmla="*/ 2147483647 h 467"/>
              <a:gd name="T38" fmla="*/ 2147483647 w 1225"/>
              <a:gd name="T39" fmla="*/ 2147483647 h 467"/>
              <a:gd name="T40" fmla="*/ 2147483647 w 1225"/>
              <a:gd name="T41" fmla="*/ 2147483647 h 467"/>
              <a:gd name="T42" fmla="*/ 2147483647 w 1225"/>
              <a:gd name="T43" fmla="*/ 2147483647 h 467"/>
              <a:gd name="T44" fmla="*/ 2147483647 w 1225"/>
              <a:gd name="T45" fmla="*/ 2147483647 h 467"/>
              <a:gd name="T46" fmla="*/ 2147483647 w 1225"/>
              <a:gd name="T47" fmla="*/ 2147483647 h 467"/>
              <a:gd name="T48" fmla="*/ 2147483647 w 1225"/>
              <a:gd name="T49" fmla="*/ 2147483647 h 467"/>
              <a:gd name="T50" fmla="*/ 2147483647 w 1225"/>
              <a:gd name="T51" fmla="*/ 2147483647 h 467"/>
              <a:gd name="T52" fmla="*/ 2147483647 w 1225"/>
              <a:gd name="T53" fmla="*/ 2147483647 h 467"/>
              <a:gd name="T54" fmla="*/ 2147483647 w 1225"/>
              <a:gd name="T55" fmla="*/ 2147483647 h 467"/>
              <a:gd name="T56" fmla="*/ 2147483647 w 1225"/>
              <a:gd name="T57" fmla="*/ 2147483647 h 467"/>
              <a:gd name="T58" fmla="*/ 2147483647 w 1225"/>
              <a:gd name="T59" fmla="*/ 2147483647 h 467"/>
              <a:gd name="T60" fmla="*/ 2147483647 w 1225"/>
              <a:gd name="T61" fmla="*/ 2147483647 h 467"/>
              <a:gd name="T62" fmla="*/ 0 w 1225"/>
              <a:gd name="T63" fmla="*/ 2147483647 h 4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357188" y="1357313"/>
            <a:ext cx="2970212" cy="2224087"/>
            <a:chOff x="214282" y="1357298"/>
            <a:chExt cx="3289672" cy="2791782"/>
          </a:xfrm>
        </p:grpSpPr>
        <p:sp>
          <p:nvSpPr>
            <p:cNvPr id="15376" name="Text Box 9"/>
            <p:cNvSpPr txBox="1">
              <a:spLocks noChangeArrowheads="1"/>
            </p:cNvSpPr>
            <p:nvPr/>
          </p:nvSpPr>
          <p:spPr bwMode="gray">
            <a:xfrm>
              <a:off x="460728" y="1840183"/>
              <a:ext cx="2917472" cy="1854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>
                  <a:latin typeface="Bookman Old Style" pitchFamily="18" charset="0"/>
                </a:rPr>
                <a:t>Повышение качества коррекционно-развивающего процесса</a:t>
              </a:r>
              <a:endParaRPr lang="en-US" altLang="ru-RU">
                <a:solidFill>
                  <a:srgbClr val="CC0099"/>
                </a:solidFill>
                <a:latin typeface="Bookman Old Style" pitchFamily="18" charset="0"/>
              </a:endParaRPr>
            </a:p>
          </p:txBody>
        </p:sp>
        <p:sp>
          <p:nvSpPr>
            <p:cNvPr id="15377" name="AutoShape 10"/>
            <p:cNvSpPr>
              <a:spLocks noChangeArrowheads="1"/>
            </p:cNvSpPr>
            <p:nvPr/>
          </p:nvSpPr>
          <p:spPr bwMode="gray">
            <a:xfrm>
              <a:off x="214282" y="1357298"/>
              <a:ext cx="3289672" cy="2791782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CC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sp>
        <p:nvSpPr>
          <p:cNvPr id="21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15367" name="Picture 16" descr="3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5102225" y="1119188"/>
            <a:ext cx="3368675" cy="2784475"/>
            <a:chOff x="6012160" y="1445600"/>
            <a:chExt cx="3092936" cy="2547820"/>
          </a:xfrm>
        </p:grpSpPr>
        <p:sp>
          <p:nvSpPr>
            <p:cNvPr id="15370" name="AutoShape 12"/>
            <p:cNvSpPr>
              <a:spLocks noChangeArrowheads="1"/>
            </p:cNvSpPr>
            <p:nvPr/>
          </p:nvSpPr>
          <p:spPr bwMode="gray">
            <a:xfrm>
              <a:off x="6012160" y="1445600"/>
              <a:ext cx="3092936" cy="250318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15375" name="Прямоугольник 7"/>
            <p:cNvSpPr>
              <a:spLocks noChangeArrowheads="1"/>
            </p:cNvSpPr>
            <p:nvPr/>
          </p:nvSpPr>
          <p:spPr bwMode="auto">
            <a:xfrm>
              <a:off x="6317636" y="1937285"/>
              <a:ext cx="2646851" cy="2056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2000">
                  <a:latin typeface="Bookman Old Style" pitchFamily="18" charset="0"/>
                </a:rPr>
                <a:t>Увеличение числа родителей, участвующих в коррекционно-образовательном процессе</a:t>
              </a:r>
            </a:p>
            <a:p>
              <a:pPr algn="ctr"/>
              <a:endParaRPr lang="ru-RU" altLang="ru-RU" sz="2000">
                <a:latin typeface="Bookman Old Style" pitchFamily="18" charset="0"/>
              </a:endParaRPr>
            </a:p>
          </p:txBody>
        </p:sp>
      </p:grpSp>
      <p:grpSp>
        <p:nvGrpSpPr>
          <p:cNvPr id="5" name="Группа 10"/>
          <p:cNvGrpSpPr>
            <a:grpSpLocks/>
          </p:cNvGrpSpPr>
          <p:nvPr/>
        </p:nvGrpSpPr>
        <p:grpSpPr bwMode="auto">
          <a:xfrm>
            <a:off x="214313" y="4516438"/>
            <a:ext cx="3111500" cy="2122487"/>
            <a:chOff x="214282" y="1357298"/>
            <a:chExt cx="3289672" cy="2791782"/>
          </a:xfrm>
        </p:grpSpPr>
        <p:sp>
          <p:nvSpPr>
            <p:cNvPr id="15372" name="Text Box 9"/>
            <p:cNvSpPr txBox="1">
              <a:spLocks noChangeArrowheads="1"/>
            </p:cNvSpPr>
            <p:nvPr/>
          </p:nvSpPr>
          <p:spPr bwMode="gray">
            <a:xfrm>
              <a:off x="631730" y="1925792"/>
              <a:ext cx="2455911" cy="1943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>
                  <a:latin typeface="Bookman Old Style" pitchFamily="18" charset="0"/>
                </a:rPr>
                <a:t>Увеличение доли педагогов, оптимально использующих ИКТ</a:t>
              </a:r>
              <a:endParaRPr lang="en-US" altLang="ru-RU">
                <a:solidFill>
                  <a:srgbClr val="CC0099"/>
                </a:solidFill>
                <a:latin typeface="Bookman Old Style" pitchFamily="18" charset="0"/>
              </a:endParaRPr>
            </a:p>
          </p:txBody>
        </p:sp>
        <p:sp>
          <p:nvSpPr>
            <p:cNvPr id="15373" name="AutoShape 10"/>
            <p:cNvSpPr>
              <a:spLocks noChangeArrowheads="1"/>
            </p:cNvSpPr>
            <p:nvPr/>
          </p:nvSpPr>
          <p:spPr bwMode="gray">
            <a:xfrm>
              <a:off x="214282" y="1357298"/>
              <a:ext cx="3289672" cy="2791782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CC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sp>
        <p:nvSpPr>
          <p:cNvPr id="24" name="Freeform 4"/>
          <p:cNvSpPr>
            <a:spLocks/>
          </p:cNvSpPr>
          <p:nvPr/>
        </p:nvSpPr>
        <p:spPr bwMode="gray">
          <a:xfrm rot="-7336990">
            <a:off x="-88106" y="3647281"/>
            <a:ext cx="1900238" cy="809625"/>
          </a:xfrm>
          <a:custGeom>
            <a:avLst/>
            <a:gdLst>
              <a:gd name="T0" fmla="*/ 2147483647 w 1225"/>
              <a:gd name="T1" fmla="*/ 2147483647 h 467"/>
              <a:gd name="T2" fmla="*/ 2147483647 w 1225"/>
              <a:gd name="T3" fmla="*/ 2147483647 h 467"/>
              <a:gd name="T4" fmla="*/ 2147483647 w 1225"/>
              <a:gd name="T5" fmla="*/ 2147483647 h 467"/>
              <a:gd name="T6" fmla="*/ 2147483647 w 1225"/>
              <a:gd name="T7" fmla="*/ 2147483647 h 467"/>
              <a:gd name="T8" fmla="*/ 2147483647 w 1225"/>
              <a:gd name="T9" fmla="*/ 2147483647 h 467"/>
              <a:gd name="T10" fmla="*/ 2147483647 w 1225"/>
              <a:gd name="T11" fmla="*/ 2147483647 h 467"/>
              <a:gd name="T12" fmla="*/ 2147483647 w 1225"/>
              <a:gd name="T13" fmla="*/ 0 h 467"/>
              <a:gd name="T14" fmla="*/ 2147483647 w 1225"/>
              <a:gd name="T15" fmla="*/ 2147483647 h 467"/>
              <a:gd name="T16" fmla="*/ 2147483647 w 1225"/>
              <a:gd name="T17" fmla="*/ 2147483647 h 467"/>
              <a:gd name="T18" fmla="*/ 2147483647 w 1225"/>
              <a:gd name="T19" fmla="*/ 2147483647 h 467"/>
              <a:gd name="T20" fmla="*/ 2147483647 w 1225"/>
              <a:gd name="T21" fmla="*/ 2147483647 h 467"/>
              <a:gd name="T22" fmla="*/ 2147483647 w 1225"/>
              <a:gd name="T23" fmla="*/ 2147483647 h 467"/>
              <a:gd name="T24" fmla="*/ 2147483647 w 1225"/>
              <a:gd name="T25" fmla="*/ 2147483647 h 467"/>
              <a:gd name="T26" fmla="*/ 2147483647 w 1225"/>
              <a:gd name="T27" fmla="*/ 2147483647 h 467"/>
              <a:gd name="T28" fmla="*/ 2147483647 w 1225"/>
              <a:gd name="T29" fmla="*/ 2147483647 h 467"/>
              <a:gd name="T30" fmla="*/ 2147483647 w 1225"/>
              <a:gd name="T31" fmla="*/ 2147483647 h 467"/>
              <a:gd name="T32" fmla="*/ 2147483647 w 1225"/>
              <a:gd name="T33" fmla="*/ 2147483647 h 467"/>
              <a:gd name="T34" fmla="*/ 2147483647 w 1225"/>
              <a:gd name="T35" fmla="*/ 2147483647 h 467"/>
              <a:gd name="T36" fmla="*/ 2147483647 w 1225"/>
              <a:gd name="T37" fmla="*/ 2147483647 h 467"/>
              <a:gd name="T38" fmla="*/ 2147483647 w 1225"/>
              <a:gd name="T39" fmla="*/ 2147483647 h 467"/>
              <a:gd name="T40" fmla="*/ 2147483647 w 1225"/>
              <a:gd name="T41" fmla="*/ 2147483647 h 467"/>
              <a:gd name="T42" fmla="*/ 2147483647 w 1225"/>
              <a:gd name="T43" fmla="*/ 2147483647 h 467"/>
              <a:gd name="T44" fmla="*/ 2147483647 w 1225"/>
              <a:gd name="T45" fmla="*/ 2147483647 h 467"/>
              <a:gd name="T46" fmla="*/ 2147483647 w 1225"/>
              <a:gd name="T47" fmla="*/ 2147483647 h 467"/>
              <a:gd name="T48" fmla="*/ 2147483647 w 1225"/>
              <a:gd name="T49" fmla="*/ 2147483647 h 467"/>
              <a:gd name="T50" fmla="*/ 2147483647 w 1225"/>
              <a:gd name="T51" fmla="*/ 2147483647 h 467"/>
              <a:gd name="T52" fmla="*/ 2147483647 w 1225"/>
              <a:gd name="T53" fmla="*/ 2147483647 h 467"/>
              <a:gd name="T54" fmla="*/ 2147483647 w 1225"/>
              <a:gd name="T55" fmla="*/ 2147483647 h 467"/>
              <a:gd name="T56" fmla="*/ 2147483647 w 1225"/>
              <a:gd name="T57" fmla="*/ 2147483647 h 467"/>
              <a:gd name="T58" fmla="*/ 2147483647 w 1225"/>
              <a:gd name="T59" fmla="*/ 2147483647 h 467"/>
              <a:gd name="T60" fmla="*/ 2147483647 w 1225"/>
              <a:gd name="T61" fmla="*/ 2147483647 h 467"/>
              <a:gd name="T62" fmla="*/ 0 w 1225"/>
              <a:gd name="T63" fmla="*/ 2147483647 h 4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5" name="Freeform 4"/>
          <p:cNvSpPr>
            <a:spLocks/>
          </p:cNvSpPr>
          <p:nvPr/>
        </p:nvSpPr>
        <p:spPr bwMode="gray">
          <a:xfrm rot="13226187" flipV="1">
            <a:off x="3392488" y="1633538"/>
            <a:ext cx="1770062" cy="1076325"/>
          </a:xfrm>
          <a:custGeom>
            <a:avLst/>
            <a:gdLst>
              <a:gd name="T0" fmla="*/ 2147483647 w 1225"/>
              <a:gd name="T1" fmla="*/ 2147483647 h 467"/>
              <a:gd name="T2" fmla="*/ 2147483647 w 1225"/>
              <a:gd name="T3" fmla="*/ 2147483647 h 467"/>
              <a:gd name="T4" fmla="*/ 2147483647 w 1225"/>
              <a:gd name="T5" fmla="*/ 2147483647 h 467"/>
              <a:gd name="T6" fmla="*/ 2147483647 w 1225"/>
              <a:gd name="T7" fmla="*/ 2147483647 h 467"/>
              <a:gd name="T8" fmla="*/ 2147483647 w 1225"/>
              <a:gd name="T9" fmla="*/ 2147483647 h 467"/>
              <a:gd name="T10" fmla="*/ 2147483647 w 1225"/>
              <a:gd name="T11" fmla="*/ 2147483647 h 467"/>
              <a:gd name="T12" fmla="*/ 2147483647 w 1225"/>
              <a:gd name="T13" fmla="*/ 0 h 467"/>
              <a:gd name="T14" fmla="*/ 2147483647 w 1225"/>
              <a:gd name="T15" fmla="*/ 2147483647 h 467"/>
              <a:gd name="T16" fmla="*/ 2147483647 w 1225"/>
              <a:gd name="T17" fmla="*/ 2147483647 h 467"/>
              <a:gd name="T18" fmla="*/ 2147483647 w 1225"/>
              <a:gd name="T19" fmla="*/ 2147483647 h 467"/>
              <a:gd name="T20" fmla="*/ 2147483647 w 1225"/>
              <a:gd name="T21" fmla="*/ 2147483647 h 467"/>
              <a:gd name="T22" fmla="*/ 2147483647 w 1225"/>
              <a:gd name="T23" fmla="*/ 2147483647 h 467"/>
              <a:gd name="T24" fmla="*/ 2147483647 w 1225"/>
              <a:gd name="T25" fmla="*/ 2147483647 h 467"/>
              <a:gd name="T26" fmla="*/ 2147483647 w 1225"/>
              <a:gd name="T27" fmla="*/ 2147483647 h 467"/>
              <a:gd name="T28" fmla="*/ 2147483647 w 1225"/>
              <a:gd name="T29" fmla="*/ 2147483647 h 467"/>
              <a:gd name="T30" fmla="*/ 2147483647 w 1225"/>
              <a:gd name="T31" fmla="*/ 2147483647 h 467"/>
              <a:gd name="T32" fmla="*/ 2147483647 w 1225"/>
              <a:gd name="T33" fmla="*/ 2147483647 h 467"/>
              <a:gd name="T34" fmla="*/ 2147483647 w 1225"/>
              <a:gd name="T35" fmla="*/ 2147483647 h 467"/>
              <a:gd name="T36" fmla="*/ 2147483647 w 1225"/>
              <a:gd name="T37" fmla="*/ 2147483647 h 467"/>
              <a:gd name="T38" fmla="*/ 2147483647 w 1225"/>
              <a:gd name="T39" fmla="*/ 2147483647 h 467"/>
              <a:gd name="T40" fmla="*/ 2147483647 w 1225"/>
              <a:gd name="T41" fmla="*/ 2147483647 h 467"/>
              <a:gd name="T42" fmla="*/ 2147483647 w 1225"/>
              <a:gd name="T43" fmla="*/ 2147483647 h 467"/>
              <a:gd name="T44" fmla="*/ 2147483647 w 1225"/>
              <a:gd name="T45" fmla="*/ 2147483647 h 467"/>
              <a:gd name="T46" fmla="*/ 2147483647 w 1225"/>
              <a:gd name="T47" fmla="*/ 2147483647 h 467"/>
              <a:gd name="T48" fmla="*/ 2147483647 w 1225"/>
              <a:gd name="T49" fmla="*/ 2147483647 h 467"/>
              <a:gd name="T50" fmla="*/ 2147483647 w 1225"/>
              <a:gd name="T51" fmla="*/ 2147483647 h 467"/>
              <a:gd name="T52" fmla="*/ 2147483647 w 1225"/>
              <a:gd name="T53" fmla="*/ 2147483647 h 467"/>
              <a:gd name="T54" fmla="*/ 2147483647 w 1225"/>
              <a:gd name="T55" fmla="*/ 2147483647 h 467"/>
              <a:gd name="T56" fmla="*/ 2147483647 w 1225"/>
              <a:gd name="T57" fmla="*/ 2147483647 h 467"/>
              <a:gd name="T58" fmla="*/ 2147483647 w 1225"/>
              <a:gd name="T59" fmla="*/ 2147483647 h 467"/>
              <a:gd name="T60" fmla="*/ 2147483647 w 1225"/>
              <a:gd name="T61" fmla="*/ 2147483647 h 467"/>
              <a:gd name="T62" fmla="*/ 0 w 1225"/>
              <a:gd name="T63" fmla="*/ 2147483647 h 4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79438"/>
            <a:ext cx="8077200" cy="563562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FFFF00"/>
                </a:solidFill>
                <a:latin typeface="Bookman Old Style" pitchFamily="18" charset="0"/>
              </a:rPr>
              <a:t>РЕЗУЛЬТАТЫ РЕАЛИЗАЦИИ ПРОЕКТА</a:t>
            </a:r>
            <a:endParaRPr lang="en-US" sz="2800" b="1" smtClean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51203" name="Freeform 3"/>
          <p:cNvSpPr>
            <a:spLocks/>
          </p:cNvSpPr>
          <p:nvPr/>
        </p:nvSpPr>
        <p:spPr bwMode="gray">
          <a:xfrm>
            <a:off x="3721100" y="4429125"/>
            <a:ext cx="2466975" cy="771525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00CCFF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4" name="Freeform 4"/>
          <p:cNvSpPr>
            <a:spLocks/>
          </p:cNvSpPr>
          <p:nvPr/>
        </p:nvSpPr>
        <p:spPr bwMode="gray">
          <a:xfrm rot="3600000">
            <a:off x="2543175" y="4173538"/>
            <a:ext cx="2465387" cy="769938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336699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5" name="Freeform 5"/>
          <p:cNvSpPr>
            <a:spLocks/>
          </p:cNvSpPr>
          <p:nvPr/>
        </p:nvSpPr>
        <p:spPr bwMode="gray">
          <a:xfrm rot="7200000">
            <a:off x="2214563" y="2873375"/>
            <a:ext cx="2465388" cy="769937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0066CC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6" name="Freeform 6"/>
          <p:cNvSpPr>
            <a:spLocks/>
          </p:cNvSpPr>
          <p:nvPr/>
        </p:nvSpPr>
        <p:spPr bwMode="gray">
          <a:xfrm rot="10800000">
            <a:off x="2838450" y="2000250"/>
            <a:ext cx="2466975" cy="769938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0099CC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7" name="Freeform 7"/>
          <p:cNvSpPr>
            <a:spLocks/>
          </p:cNvSpPr>
          <p:nvPr/>
        </p:nvSpPr>
        <p:spPr bwMode="gray">
          <a:xfrm rot="-7200000">
            <a:off x="4089400" y="2295525"/>
            <a:ext cx="2465388" cy="769938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6699FF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8" name="Freeform 8"/>
          <p:cNvSpPr>
            <a:spLocks/>
          </p:cNvSpPr>
          <p:nvPr/>
        </p:nvSpPr>
        <p:spPr bwMode="gray">
          <a:xfrm rot="-3600000">
            <a:off x="4419600" y="3509963"/>
            <a:ext cx="2466975" cy="771525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666699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10" name="Text Box 12"/>
          <p:cNvSpPr txBox="1">
            <a:spLocks noChangeArrowheads="1"/>
          </p:cNvSpPr>
          <p:nvPr/>
        </p:nvSpPr>
        <p:spPr bwMode="auto">
          <a:xfrm>
            <a:off x="2500313" y="1143000"/>
            <a:ext cx="3500437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b="1">
                <a:solidFill>
                  <a:srgbClr val="7030A0"/>
                </a:solidFill>
                <a:latin typeface="Bookman Old Style" pitchFamily="18" charset="0"/>
              </a:rPr>
              <a:t>Повышение эффективности процесса управления </a:t>
            </a:r>
            <a:endParaRPr lang="en-US" altLang="ru-RU" b="1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51211" name="Text Box 13"/>
          <p:cNvSpPr txBox="1">
            <a:spLocks noChangeArrowheads="1"/>
          </p:cNvSpPr>
          <p:nvPr/>
        </p:nvSpPr>
        <p:spPr bwMode="auto">
          <a:xfrm>
            <a:off x="6215063" y="1357313"/>
            <a:ext cx="2528887" cy="1754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>
                <a:latin typeface="Bookman Old Style" pitchFamily="18" charset="0"/>
              </a:rPr>
              <a:t>Активизация участия родителей в коррекционно-развивающем процессе</a:t>
            </a:r>
            <a:endParaRPr lang="en-US" altLang="ru-RU" b="1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2300" name="Text Box 14"/>
          <p:cNvSpPr txBox="1">
            <a:spLocks noChangeArrowheads="1"/>
          </p:cNvSpPr>
          <p:nvPr/>
        </p:nvSpPr>
        <p:spPr bwMode="auto">
          <a:xfrm>
            <a:off x="0" y="1643063"/>
            <a:ext cx="2786063" cy="1754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cs typeface="+mn-cs"/>
              </a:rPr>
              <a:t>Повышение эффективности </a:t>
            </a:r>
          </a:p>
          <a:p>
            <a:pPr algn="ctr" eaLnBrk="1" hangingPunct="1"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cs typeface="+mn-cs"/>
              </a:rPr>
              <a:t> качества коррекционно-развивающего процесса  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51213" name="Text Box 15"/>
          <p:cNvSpPr txBox="1">
            <a:spLocks noChangeArrowheads="1"/>
          </p:cNvSpPr>
          <p:nvPr/>
        </p:nvSpPr>
        <p:spPr bwMode="auto">
          <a:xfrm>
            <a:off x="285750" y="3714750"/>
            <a:ext cx="2357438" cy="1477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>
                <a:solidFill>
                  <a:srgbClr val="003399"/>
                </a:solidFill>
                <a:latin typeface="Bookman Old Style" pitchFamily="18" charset="0"/>
              </a:rPr>
              <a:t>Повышение ИКТ – компетенции участников образовательного процесса</a:t>
            </a:r>
            <a:endParaRPr lang="en-US" altLang="ru-RU" b="1">
              <a:solidFill>
                <a:srgbClr val="003399"/>
              </a:solidFill>
              <a:latin typeface="Bookman Old Style" pitchFamily="18" charset="0"/>
            </a:endParaRPr>
          </a:p>
        </p:txBody>
      </p:sp>
      <p:sp>
        <p:nvSpPr>
          <p:cNvPr id="51214" name="Text Box 16"/>
          <p:cNvSpPr txBox="1">
            <a:spLocks noChangeArrowheads="1"/>
          </p:cNvSpPr>
          <p:nvPr/>
        </p:nvSpPr>
        <p:spPr bwMode="auto">
          <a:xfrm>
            <a:off x="4643438" y="5214938"/>
            <a:ext cx="4276725" cy="1477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>
                <a:solidFill>
                  <a:srgbClr val="000066"/>
                </a:solidFill>
                <a:latin typeface="Bookman Old Style" pitchFamily="18" charset="0"/>
              </a:rPr>
              <a:t>Повышение уровня профессионального мастерства и реализация личностно- профессионального роста педагогов ДОУ</a:t>
            </a:r>
            <a:endParaRPr lang="en-US" altLang="ru-RU" b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2303" name="Text Box 17"/>
          <p:cNvSpPr txBox="1">
            <a:spLocks noChangeArrowheads="1"/>
          </p:cNvSpPr>
          <p:nvPr/>
        </p:nvSpPr>
        <p:spPr bwMode="auto">
          <a:xfrm>
            <a:off x="6357938" y="3643313"/>
            <a:ext cx="2786062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cs typeface="+mn-cs"/>
              </a:rPr>
              <a:t>Привлечение спонсорских и благотворительных пожертвований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  <a:cs typeface="+mn-cs"/>
            </a:endParaRPr>
          </a:p>
        </p:txBody>
      </p:sp>
      <p:pic>
        <p:nvPicPr>
          <p:cNvPr id="16399" name="Picture 16" descr="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3505200" y="2590800"/>
            <a:ext cx="2066925" cy="2200275"/>
            <a:chOff x="3505200" y="2590800"/>
            <a:chExt cx="2066932" cy="2201049"/>
          </a:xfrm>
        </p:grpSpPr>
        <p:grpSp>
          <p:nvGrpSpPr>
            <p:cNvPr id="16404" name="Group 9"/>
            <p:cNvGrpSpPr>
              <a:grpSpLocks/>
            </p:cNvGrpSpPr>
            <p:nvPr/>
          </p:nvGrpSpPr>
          <p:grpSpPr bwMode="auto">
            <a:xfrm>
              <a:off x="3505200" y="2590800"/>
              <a:ext cx="2057400" cy="2057400"/>
              <a:chOff x="2016" y="1920"/>
              <a:chExt cx="1680" cy="1680"/>
            </a:xfrm>
          </p:grpSpPr>
          <p:sp>
            <p:nvSpPr>
              <p:cNvPr id="415754" name="Oval 10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0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6407" name="Freeform 11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940 w 1321"/>
                  <a:gd name="T1" fmla="*/ 55 h 712"/>
                  <a:gd name="T2" fmla="*/ 952 w 1321"/>
                  <a:gd name="T3" fmla="*/ 61 h 712"/>
                  <a:gd name="T4" fmla="*/ 955 w 1321"/>
                  <a:gd name="T5" fmla="*/ 67 h 712"/>
                  <a:gd name="T6" fmla="*/ 950 w 1321"/>
                  <a:gd name="T7" fmla="*/ 72 h 712"/>
                  <a:gd name="T8" fmla="*/ 938 w 1321"/>
                  <a:gd name="T9" fmla="*/ 76 h 712"/>
                  <a:gd name="T10" fmla="*/ 919 w 1321"/>
                  <a:gd name="T11" fmla="*/ 81 h 712"/>
                  <a:gd name="T12" fmla="*/ 895 w 1321"/>
                  <a:gd name="T13" fmla="*/ 84 h 712"/>
                  <a:gd name="T14" fmla="*/ 864 w 1321"/>
                  <a:gd name="T15" fmla="*/ 87 h 712"/>
                  <a:gd name="T16" fmla="*/ 829 w 1321"/>
                  <a:gd name="T17" fmla="*/ 91 h 712"/>
                  <a:gd name="T18" fmla="*/ 789 w 1321"/>
                  <a:gd name="T19" fmla="*/ 93 h 712"/>
                  <a:gd name="T20" fmla="*/ 745 w 1321"/>
                  <a:gd name="T21" fmla="*/ 94 h 712"/>
                  <a:gd name="T22" fmla="*/ 699 w 1321"/>
                  <a:gd name="T23" fmla="*/ 95 h 712"/>
                  <a:gd name="T24" fmla="*/ 648 w 1321"/>
                  <a:gd name="T25" fmla="*/ 98 h 712"/>
                  <a:gd name="T26" fmla="*/ 596 w 1321"/>
                  <a:gd name="T27" fmla="*/ 99 h 712"/>
                  <a:gd name="T28" fmla="*/ 575 w 1321"/>
                  <a:gd name="T29" fmla="*/ 100 h 712"/>
                  <a:gd name="T30" fmla="*/ 344 w 1321"/>
                  <a:gd name="T31" fmla="*/ 100 h 712"/>
                  <a:gd name="T32" fmla="*/ 340 w 1321"/>
                  <a:gd name="T33" fmla="*/ 100 h 712"/>
                  <a:gd name="T34" fmla="*/ 295 w 1321"/>
                  <a:gd name="T35" fmla="*/ 99 h 712"/>
                  <a:gd name="T36" fmla="*/ 252 w 1321"/>
                  <a:gd name="T37" fmla="*/ 98 h 712"/>
                  <a:gd name="T38" fmla="*/ 211 w 1321"/>
                  <a:gd name="T39" fmla="*/ 97 h 712"/>
                  <a:gd name="T40" fmla="*/ 171 w 1321"/>
                  <a:gd name="T41" fmla="*/ 94 h 712"/>
                  <a:gd name="T42" fmla="*/ 134 w 1321"/>
                  <a:gd name="T43" fmla="*/ 94 h 712"/>
                  <a:gd name="T44" fmla="*/ 104 w 1321"/>
                  <a:gd name="T45" fmla="*/ 92 h 712"/>
                  <a:gd name="T46" fmla="*/ 73 w 1321"/>
                  <a:gd name="T47" fmla="*/ 90 h 712"/>
                  <a:gd name="T48" fmla="*/ 50 w 1321"/>
                  <a:gd name="T49" fmla="*/ 88 h 712"/>
                  <a:gd name="T50" fmla="*/ 26 w 1321"/>
                  <a:gd name="T51" fmla="*/ 84 h 712"/>
                  <a:gd name="T52" fmla="*/ 18 w 1321"/>
                  <a:gd name="T53" fmla="*/ 81 h 712"/>
                  <a:gd name="T54" fmla="*/ 6 w 1321"/>
                  <a:gd name="T55" fmla="*/ 77 h 712"/>
                  <a:gd name="T56" fmla="*/ 0 w 1321"/>
                  <a:gd name="T57" fmla="*/ 73 h 712"/>
                  <a:gd name="T58" fmla="*/ 0 w 1321"/>
                  <a:gd name="T59" fmla="*/ 72 h 712"/>
                  <a:gd name="T60" fmla="*/ 4 w 1321"/>
                  <a:gd name="T61" fmla="*/ 67 h 712"/>
                  <a:gd name="T62" fmla="*/ 16 w 1321"/>
                  <a:gd name="T63" fmla="*/ 61 h 712"/>
                  <a:gd name="T64" fmla="*/ 34 w 1321"/>
                  <a:gd name="T65" fmla="*/ 52 h 712"/>
                  <a:gd name="T66" fmla="*/ 69 w 1321"/>
                  <a:gd name="T67" fmla="*/ 42 h 712"/>
                  <a:gd name="T68" fmla="*/ 108 w 1321"/>
                  <a:gd name="T69" fmla="*/ 33 h 712"/>
                  <a:gd name="T70" fmla="*/ 148 w 1321"/>
                  <a:gd name="T71" fmla="*/ 24 h 712"/>
                  <a:gd name="T72" fmla="*/ 195 w 1321"/>
                  <a:gd name="T73" fmla="*/ 17 h 712"/>
                  <a:gd name="T74" fmla="*/ 247 w 1321"/>
                  <a:gd name="T75" fmla="*/ 11 h 712"/>
                  <a:gd name="T76" fmla="*/ 300 w 1321"/>
                  <a:gd name="T77" fmla="*/ 6 h 712"/>
                  <a:gd name="T78" fmla="*/ 360 w 1321"/>
                  <a:gd name="T79" fmla="*/ 4 h 712"/>
                  <a:gd name="T80" fmla="*/ 420 w 1321"/>
                  <a:gd name="T81" fmla="*/ 4 h 712"/>
                  <a:gd name="T82" fmla="*/ 483 w 1321"/>
                  <a:gd name="T83" fmla="*/ 0 h 712"/>
                  <a:gd name="T84" fmla="*/ 483 w 1321"/>
                  <a:gd name="T85" fmla="*/ 0 h 712"/>
                  <a:gd name="T86" fmla="*/ 548 w 1321"/>
                  <a:gd name="T87" fmla="*/ 4 h 712"/>
                  <a:gd name="T88" fmla="*/ 612 w 1321"/>
                  <a:gd name="T89" fmla="*/ 4 h 712"/>
                  <a:gd name="T90" fmla="*/ 674 w 1321"/>
                  <a:gd name="T91" fmla="*/ 7 h 712"/>
                  <a:gd name="T92" fmla="*/ 731 w 1321"/>
                  <a:gd name="T93" fmla="*/ 12 h 712"/>
                  <a:gd name="T94" fmla="*/ 782 w 1321"/>
                  <a:gd name="T95" fmla="*/ 19 h 712"/>
                  <a:gd name="T96" fmla="*/ 830 w 1321"/>
                  <a:gd name="T97" fmla="*/ 27 h 712"/>
                  <a:gd name="T98" fmla="*/ 873 w 1321"/>
                  <a:gd name="T99" fmla="*/ 36 h 712"/>
                  <a:gd name="T100" fmla="*/ 909 w 1321"/>
                  <a:gd name="T101" fmla="*/ 45 h 712"/>
                  <a:gd name="T102" fmla="*/ 940 w 1321"/>
                  <a:gd name="T103" fmla="*/ 55 h 712"/>
                  <a:gd name="T104" fmla="*/ 940 w 1321"/>
                  <a:gd name="T105" fmla="*/ 55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22" name="Picture 16" descr="33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868" y="2714620"/>
              <a:ext cx="2000264" cy="2077229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51219" name="Rectangle 1"/>
          <p:cNvSpPr>
            <a:spLocks noChangeArrowheads="1"/>
          </p:cNvSpPr>
          <p:nvPr/>
        </p:nvSpPr>
        <p:spPr bwMode="auto">
          <a:xfrm>
            <a:off x="714375" y="5357813"/>
            <a:ext cx="35004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1600" b="1">
                <a:solidFill>
                  <a:schemeClr val="tx2"/>
                </a:solidFill>
                <a:latin typeface="Bookman Old Style" pitchFamily="18" charset="0"/>
              </a:rPr>
              <a:t>Создание базы педагогических проектов, </a:t>
            </a:r>
            <a:r>
              <a:rPr lang="ru-RU" altLang="ru-RU" sz="1600" b="1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  <a:t> накопление банка цифрового образовательного ресурса, разработанных педагогами</a:t>
            </a:r>
            <a:endParaRPr lang="ru-RU" altLang="ru-RU" sz="2000">
              <a:solidFill>
                <a:schemeClr val="tx2"/>
              </a:solidFill>
              <a:latin typeface="Bookman Old Style" pitchFamily="18" charset="0"/>
            </a:endParaRPr>
          </a:p>
        </p:txBody>
      </p:sp>
      <p:pic>
        <p:nvPicPr>
          <p:cNvPr id="16406" name="Picture 22"/>
          <p:cNvPicPr>
            <a:picLocks noChangeAspect="1" noChangeArrowheads="1"/>
          </p:cNvPicPr>
          <p:nvPr/>
        </p:nvPicPr>
        <p:blipFill>
          <a:blip r:embed="rId3" cstate="print"/>
          <a:srcRect l="12518" r="12482"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746" grpId="0"/>
      <p:bldP spid="51203" grpId="0" animBg="1"/>
      <p:bldP spid="51204" grpId="0" animBg="1"/>
      <p:bldP spid="51205" grpId="0" animBg="1"/>
      <p:bldP spid="51206" grpId="0" animBg="1"/>
      <p:bldP spid="51207" grpId="0" animBg="1"/>
      <p:bldP spid="51208" grpId="0" animBg="1"/>
      <p:bldP spid="51210" grpId="0"/>
      <p:bldP spid="51211" grpId="0"/>
      <p:bldP spid="512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01738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5538"/>
            <a:ext cx="70104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201738"/>
            <a:ext cx="228600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96063" y="908050"/>
            <a:ext cx="2505075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F:\презентация на отчет\img048.jpg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6134100" y="1628775"/>
            <a:ext cx="3067050" cy="472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03600" y="2060575"/>
            <a:ext cx="3079750" cy="4203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4638" y="1220788"/>
            <a:ext cx="3128962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6" descr="33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00113" cy="1165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82775" y="2170113"/>
            <a:ext cx="3330575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857250" y="500063"/>
            <a:ext cx="8286750" cy="714375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FFFF00"/>
                </a:solidFill>
                <a:latin typeface="Bookman Old Style" pitchFamily="18" charset="0"/>
              </a:rPr>
              <a:t>Категориальность нововведений  в систему дошкольного образования МБДОУ № 34</a:t>
            </a:r>
            <a:endParaRPr lang="ru-RU" altLang="ru-RU" sz="2400" b="1" smtClean="0">
              <a:solidFill>
                <a:srgbClr val="FFFF00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1285860"/>
          <a:ext cx="8929718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4" name="Freeform 24"/>
          <p:cNvSpPr>
            <a:spLocks/>
          </p:cNvSpPr>
          <p:nvPr/>
        </p:nvSpPr>
        <p:spPr bwMode="gray">
          <a:xfrm rot="-8177621">
            <a:off x="3759200" y="5048250"/>
            <a:ext cx="1389063" cy="13684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Freeform 24"/>
          <p:cNvSpPr>
            <a:spLocks/>
          </p:cNvSpPr>
          <p:nvPr/>
        </p:nvSpPr>
        <p:spPr bwMode="gray">
          <a:xfrm rot="2616335">
            <a:off x="3708400" y="2076450"/>
            <a:ext cx="1390650" cy="13684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5127" name="Picture 16" descr="33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3513" y="4514850"/>
            <a:ext cx="260032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79438"/>
            <a:ext cx="8715375" cy="563562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FFFF00"/>
                </a:solidFill>
                <a:latin typeface="Bookman Old Style" pitchFamily="18" charset="0"/>
              </a:rPr>
              <a:t>ПОЭТАПНЫЙ ПЛАН РЕАЛИЗАЦИИ ПРОЕКТА</a:t>
            </a:r>
            <a:endParaRPr lang="en-US" altLang="ru-RU" sz="2400" b="1" smtClean="0">
              <a:solidFill>
                <a:srgbClr val="FFFF00"/>
              </a:solidFill>
            </a:endParaRP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2133600" y="1676400"/>
            <a:ext cx="4648200" cy="4495800"/>
            <a:chOff x="2133600" y="1676400"/>
            <a:chExt cx="4648200" cy="4495800"/>
          </a:xfrm>
        </p:grpSpPr>
        <p:grpSp>
          <p:nvGrpSpPr>
            <p:cNvPr id="6155" name="Группа 4"/>
            <p:cNvGrpSpPr>
              <a:grpSpLocks/>
            </p:cNvGrpSpPr>
            <p:nvPr/>
          </p:nvGrpSpPr>
          <p:grpSpPr bwMode="auto">
            <a:xfrm>
              <a:off x="2209800" y="2286000"/>
              <a:ext cx="4572000" cy="855663"/>
              <a:chOff x="2209800" y="2286000"/>
              <a:chExt cx="4572000" cy="855663"/>
            </a:xfrm>
          </p:grpSpPr>
          <p:sp>
            <p:nvSpPr>
              <p:cNvPr id="6173" name="AutoShape 5"/>
              <p:cNvSpPr>
                <a:spLocks noChangeArrowheads="1"/>
              </p:cNvSpPr>
              <p:nvPr/>
            </p:nvSpPr>
            <p:spPr bwMode="gray">
              <a:xfrm>
                <a:off x="2209800" y="2286000"/>
                <a:ext cx="4572000" cy="8556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8BE67"/>
                  </a:gs>
                  <a:gs pos="50000">
                    <a:srgbClr val="D8F1DF"/>
                  </a:gs>
                  <a:gs pos="100000">
                    <a:srgbClr val="48BE67"/>
                  </a:gs>
                </a:gsLst>
                <a:lin ang="0" scaled="1"/>
              </a:gradFill>
              <a:ln w="9525">
                <a:round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48BE67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1" hangingPunct="1"/>
                <a:endParaRPr lang="ru-RU" altLang="ru-RU"/>
              </a:p>
            </p:txBody>
          </p:sp>
          <p:sp>
            <p:nvSpPr>
              <p:cNvPr id="6174" name="Text Box 7"/>
              <p:cNvSpPr txBox="1">
                <a:spLocks noChangeArrowheads="1"/>
              </p:cNvSpPr>
              <p:nvPr/>
            </p:nvSpPr>
            <p:spPr bwMode="gray">
              <a:xfrm>
                <a:off x="2362200" y="2362200"/>
                <a:ext cx="4343400" cy="6461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ru-RU" altLang="ru-RU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3 этап –  РЕЗУЛЬТАТИВНЫЙ:    </a:t>
                </a:r>
              </a:p>
              <a:p>
                <a:pPr algn="ctr" eaLnBrk="1" hangingPunct="1"/>
                <a:r>
                  <a:rPr lang="ru-RU" altLang="ru-RU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декабрь 2015 -май 2016 </a:t>
                </a:r>
                <a:r>
                  <a:rPr lang="ru-RU" altLang="ru-RU" b="1">
                    <a:solidFill>
                      <a:schemeClr val="tx2"/>
                    </a:solidFill>
                  </a:rPr>
                  <a:t>г.</a:t>
                </a:r>
                <a:endParaRPr lang="en-US" altLang="ru-RU" b="1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156" name="Группа 3"/>
            <p:cNvGrpSpPr>
              <a:grpSpLocks/>
            </p:cNvGrpSpPr>
            <p:nvPr/>
          </p:nvGrpSpPr>
          <p:grpSpPr bwMode="auto">
            <a:xfrm>
              <a:off x="2133600" y="3581400"/>
              <a:ext cx="4648200" cy="2057400"/>
              <a:chOff x="2133600" y="3581400"/>
              <a:chExt cx="4648200" cy="2057400"/>
            </a:xfrm>
          </p:grpSpPr>
          <p:sp>
            <p:nvSpPr>
              <p:cNvPr id="6168" name="AutoShape 80"/>
              <p:cNvSpPr>
                <a:spLocks noChangeArrowheads="1"/>
              </p:cNvSpPr>
              <p:nvPr/>
            </p:nvSpPr>
            <p:spPr bwMode="gray">
              <a:xfrm>
                <a:off x="2209800" y="3581400"/>
                <a:ext cx="4572000" cy="8556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78FCB"/>
                  </a:gs>
                  <a:gs pos="50000">
                    <a:srgbClr val="AFD2EA"/>
                  </a:gs>
                  <a:gs pos="100000">
                    <a:srgbClr val="378FCB"/>
                  </a:gs>
                </a:gsLst>
                <a:lin ang="0" scaled="1"/>
              </a:gradFill>
              <a:ln w="9525">
                <a:round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378FCB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1" hangingPunct="1"/>
                <a:endParaRPr lang="ru-RU" altLang="ru-RU"/>
              </a:p>
            </p:txBody>
          </p:sp>
          <p:sp>
            <p:nvSpPr>
              <p:cNvPr id="6169" name="Text Box 84"/>
              <p:cNvSpPr txBox="1">
                <a:spLocks noChangeArrowheads="1"/>
              </p:cNvSpPr>
              <p:nvPr/>
            </p:nvSpPr>
            <p:spPr bwMode="gray">
              <a:xfrm>
                <a:off x="2286000" y="3581400"/>
                <a:ext cx="4343400" cy="6461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ru-RU" altLang="ru-RU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2 этап – ВНЕДРЕНЧЕСКИЙ:</a:t>
                </a:r>
              </a:p>
              <a:p>
                <a:pPr algn="ctr" eaLnBrk="1" hangingPunct="1"/>
                <a:r>
                  <a:rPr lang="ru-RU" altLang="ru-RU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 март 2014 – ноябрь 2015 г.</a:t>
                </a:r>
              </a:p>
            </p:txBody>
          </p:sp>
          <p:grpSp>
            <p:nvGrpSpPr>
              <p:cNvPr id="6170" name="Группа 2"/>
              <p:cNvGrpSpPr>
                <a:grpSpLocks/>
              </p:cNvGrpSpPr>
              <p:nvPr/>
            </p:nvGrpSpPr>
            <p:grpSpPr bwMode="auto">
              <a:xfrm>
                <a:off x="2133600" y="4724400"/>
                <a:ext cx="4572000" cy="914400"/>
                <a:chOff x="2133600" y="4724400"/>
                <a:chExt cx="4572000" cy="914400"/>
              </a:xfrm>
            </p:grpSpPr>
            <p:sp>
              <p:nvSpPr>
                <p:cNvPr id="6171" name="AutoShape 116"/>
                <p:cNvSpPr>
                  <a:spLocks noChangeArrowheads="1"/>
                </p:cNvSpPr>
                <p:nvPr/>
              </p:nvSpPr>
              <p:spPr bwMode="gray">
                <a:xfrm>
                  <a:off x="2133600" y="4724400"/>
                  <a:ext cx="4572000" cy="914400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48BE67"/>
                    </a:gs>
                    <a:gs pos="50000">
                      <a:srgbClr val="D8F1DF"/>
                    </a:gs>
                    <a:gs pos="100000">
                      <a:srgbClr val="48BE67"/>
                    </a:gs>
                  </a:gsLst>
                  <a:lin ang="0" scaled="1"/>
                </a:gradFill>
                <a:ln w="9525">
                  <a:round/>
                  <a:headEnd/>
                  <a:tailEnd/>
                </a:ln>
                <a:scene3d>
                  <a:camera prst="legacyPerspectiveTop"/>
                  <a:lightRig rig="legacyFlat3" dir="b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48BE67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6172" name="Text Box 121"/>
                <p:cNvSpPr txBox="1">
                  <a:spLocks noChangeArrowheads="1"/>
                </p:cNvSpPr>
                <p:nvPr/>
              </p:nvSpPr>
              <p:spPr bwMode="gray">
                <a:xfrm>
                  <a:off x="2362200" y="4724400"/>
                  <a:ext cx="4267200" cy="646113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1" hangingPunct="1"/>
                  <a:r>
                    <a:rPr lang="ru-RU" altLang="ru-RU" b="1">
                      <a:solidFill>
                        <a:schemeClr val="tx2"/>
                      </a:solidFill>
                      <a:latin typeface="Times New Roman" pitchFamily="18" charset="0"/>
                      <a:cs typeface="Times New Roman" pitchFamily="18" charset="0"/>
                    </a:rPr>
                    <a:t>1 этап – ПОДГОТОВИТЕЛЬНЫЙ:</a:t>
                  </a:r>
                </a:p>
                <a:p>
                  <a:pPr algn="ctr" eaLnBrk="1" hangingPunct="1"/>
                  <a:r>
                    <a:rPr lang="ru-RU" altLang="ru-RU" b="1">
                      <a:solidFill>
                        <a:schemeClr val="tx2"/>
                      </a:solidFill>
                      <a:latin typeface="Times New Roman" pitchFamily="18" charset="0"/>
                      <a:cs typeface="Times New Roman" pitchFamily="18" charset="0"/>
                    </a:rPr>
                    <a:t> март 2013 – февраль  2014 г</a:t>
                  </a:r>
                  <a:r>
                    <a:rPr lang="ru-RU" altLang="ru-RU" sz="1600">
                      <a:solidFill>
                        <a:schemeClr val="tx2"/>
                      </a:solidFill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  <a:endParaRPr lang="en-US" altLang="ru-RU" sz="1600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grpSp>
          <p:nvGrpSpPr>
            <p:cNvPr id="6157" name="Группа 5"/>
            <p:cNvGrpSpPr>
              <a:grpSpLocks/>
            </p:cNvGrpSpPr>
            <p:nvPr/>
          </p:nvGrpSpPr>
          <p:grpSpPr bwMode="auto">
            <a:xfrm>
              <a:off x="2895600" y="1676400"/>
              <a:ext cx="3124200" cy="4495800"/>
              <a:chOff x="2895600" y="1676400"/>
              <a:chExt cx="3124200" cy="4495800"/>
            </a:xfrm>
          </p:grpSpPr>
          <p:grpSp>
            <p:nvGrpSpPr>
              <p:cNvPr id="6158" name="Group 155"/>
              <p:cNvGrpSpPr>
                <a:grpSpLocks/>
              </p:cNvGrpSpPr>
              <p:nvPr/>
            </p:nvGrpSpPr>
            <p:grpSpPr bwMode="auto">
              <a:xfrm>
                <a:off x="2895600" y="1676400"/>
                <a:ext cx="152400" cy="4456113"/>
                <a:chOff x="1825" y="1387"/>
                <a:chExt cx="64" cy="2561"/>
              </a:xfrm>
            </p:grpSpPr>
            <p:sp>
              <p:nvSpPr>
                <p:cNvPr id="142478" name="Rectangle 142"/>
                <p:cNvSpPr>
                  <a:spLocks noChangeArrowheads="1"/>
                </p:cNvSpPr>
                <p:nvPr/>
              </p:nvSpPr>
              <p:spPr bwMode="gray">
                <a:xfrm>
                  <a:off x="1825" y="1387"/>
                  <a:ext cx="47" cy="28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2" name="Rectangle 146"/>
                <p:cNvSpPr>
                  <a:spLocks noChangeArrowheads="1"/>
                </p:cNvSpPr>
                <p:nvPr/>
              </p:nvSpPr>
              <p:spPr bwMode="gray">
                <a:xfrm>
                  <a:off x="1825" y="2219"/>
                  <a:ext cx="64" cy="23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6" name="Rectangle 150"/>
                <p:cNvSpPr>
                  <a:spLocks noChangeArrowheads="1"/>
                </p:cNvSpPr>
                <p:nvPr/>
              </p:nvSpPr>
              <p:spPr bwMode="gray">
                <a:xfrm>
                  <a:off x="1825" y="2964"/>
                  <a:ext cx="64" cy="131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8" name="Rectangle 152"/>
                <p:cNvSpPr>
                  <a:spLocks noChangeArrowheads="1"/>
                </p:cNvSpPr>
                <p:nvPr/>
              </p:nvSpPr>
              <p:spPr bwMode="gray">
                <a:xfrm>
                  <a:off x="1825" y="3664"/>
                  <a:ext cx="64" cy="28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6159" name="Group 156"/>
              <p:cNvGrpSpPr>
                <a:grpSpLocks/>
              </p:cNvGrpSpPr>
              <p:nvPr/>
            </p:nvGrpSpPr>
            <p:grpSpPr bwMode="auto">
              <a:xfrm>
                <a:off x="5867400" y="1676400"/>
                <a:ext cx="152400" cy="4495800"/>
                <a:chOff x="3598" y="1211"/>
                <a:chExt cx="96" cy="2832"/>
              </a:xfrm>
            </p:grpSpPr>
            <p:sp>
              <p:nvSpPr>
                <p:cNvPr id="142480" name="Rectangle 144"/>
                <p:cNvSpPr>
                  <a:spLocks noChangeArrowheads="1"/>
                </p:cNvSpPr>
                <p:nvPr/>
              </p:nvSpPr>
              <p:spPr bwMode="gray">
                <a:xfrm>
                  <a:off x="3598" y="1211"/>
                  <a:ext cx="78" cy="336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3" name="Rectangle 147"/>
                <p:cNvSpPr>
                  <a:spLocks noChangeArrowheads="1"/>
                </p:cNvSpPr>
                <p:nvPr/>
              </p:nvSpPr>
              <p:spPr bwMode="gray">
                <a:xfrm>
                  <a:off x="3600" y="2123"/>
                  <a:ext cx="94" cy="240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7" name="Rectangle 151"/>
                <p:cNvSpPr>
                  <a:spLocks noChangeArrowheads="1"/>
                </p:cNvSpPr>
                <p:nvPr/>
              </p:nvSpPr>
              <p:spPr bwMode="gray">
                <a:xfrm>
                  <a:off x="3598" y="2939"/>
                  <a:ext cx="96" cy="14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9" name="Rectangle 153"/>
                <p:cNvSpPr>
                  <a:spLocks noChangeArrowheads="1"/>
                </p:cNvSpPr>
                <p:nvPr/>
              </p:nvSpPr>
              <p:spPr bwMode="gray">
                <a:xfrm>
                  <a:off x="3600" y="3707"/>
                  <a:ext cx="94" cy="336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</p:grpSp>
      </p:grpSp>
      <p:sp>
        <p:nvSpPr>
          <p:cNvPr id="142490" name="Rectangle 154"/>
          <p:cNvSpPr>
            <a:spLocks noChangeArrowheads="1"/>
          </p:cNvSpPr>
          <p:nvPr/>
        </p:nvSpPr>
        <p:spPr bwMode="gray">
          <a:xfrm>
            <a:off x="2286000" y="6019800"/>
            <a:ext cx="4495800" cy="152400"/>
          </a:xfrm>
          <a:prstGeom prst="rect">
            <a:avLst/>
          </a:prstGeom>
          <a:gradFill rotWithShape="1">
            <a:gsLst>
              <a:gs pos="0">
                <a:schemeClr val="bg2">
                  <a:alpha val="0"/>
                </a:schemeClr>
              </a:gs>
              <a:gs pos="50000">
                <a:schemeClr val="bg2">
                  <a:gamma/>
                  <a:shade val="46275"/>
                  <a:invGamma/>
                  <a:alpha val="58000"/>
                </a:schemeClr>
              </a:gs>
              <a:gs pos="100000">
                <a:schemeClr val="bg2"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pic>
        <p:nvPicPr>
          <p:cNvPr id="6150" name="Picture 16" descr="3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6152" name="Picture 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25" y="4514850"/>
            <a:ext cx="223837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3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92888" y="1446213"/>
            <a:ext cx="251618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25" y="1335088"/>
            <a:ext cx="2347913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smtClean="0"/>
              <a:t>1-й этап:</a:t>
            </a:r>
            <a:endParaRPr lang="en-US" altLang="ru-RU" sz="2800" b="1" smtClean="0"/>
          </a:p>
        </p:txBody>
      </p:sp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142875" y="2071688"/>
            <a:ext cx="2571750" cy="2286000"/>
            <a:chOff x="285720" y="1857364"/>
            <a:chExt cx="3657600" cy="3681413"/>
          </a:xfrm>
        </p:grpSpPr>
        <p:sp>
          <p:nvSpPr>
            <p:cNvPr id="70678" name="AutoShape 22"/>
            <p:cNvSpPr>
              <a:spLocks noChangeArrowheads="1"/>
            </p:cNvSpPr>
            <p:nvPr/>
          </p:nvSpPr>
          <p:spPr bwMode="gray">
            <a:xfrm>
              <a:off x="285720" y="1857364"/>
              <a:ext cx="3657600" cy="3681413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667"/>
                    <a:invGamma/>
                    <a:alpha val="12000"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0679" name="Oval 23"/>
            <p:cNvSpPr>
              <a:spLocks noChangeArrowheads="1"/>
            </p:cNvSpPr>
            <p:nvPr/>
          </p:nvSpPr>
          <p:spPr bwMode="gray">
            <a:xfrm>
              <a:off x="572458" y="2215279"/>
              <a:ext cx="3048000" cy="304739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Создание,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развитие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внутреннего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информационного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пространства</a:t>
              </a:r>
              <a:endParaRPr lang="ru-RU" sz="1400" dirty="0">
                <a:solidFill>
                  <a:srgbClr val="FFFF00"/>
                </a:solidFill>
                <a:cs typeface="+mn-cs"/>
              </a:endParaRPr>
            </a:p>
            <a:p>
              <a:pPr eaLnBrk="1" hangingPunct="1">
                <a:defRPr/>
              </a:pPr>
              <a:endParaRPr lang="ru-RU" dirty="0">
                <a:solidFill>
                  <a:srgbClr val="FFFF00"/>
                </a:solidFill>
                <a:cs typeface="+mn-cs"/>
              </a:endParaRPr>
            </a:p>
          </p:txBody>
        </p:sp>
      </p:grpSp>
      <p:sp>
        <p:nvSpPr>
          <p:cNvPr id="15364" name="AutoShape 24"/>
          <p:cNvSpPr>
            <a:spLocks noChangeArrowheads="1"/>
          </p:cNvSpPr>
          <p:nvPr/>
        </p:nvSpPr>
        <p:spPr bwMode="gray">
          <a:xfrm>
            <a:off x="3071813" y="2214563"/>
            <a:ext cx="5715000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sz="1400" b="1">
                <a:latin typeface="Bookman Old Style" pitchFamily="18" charset="0"/>
              </a:rPr>
              <a:t>Компьютеризация документационного обеспечения</a:t>
            </a:r>
            <a:endParaRPr lang="en-US" altLang="ru-RU" sz="1400" b="1">
              <a:latin typeface="Bookman Old Style" pitchFamily="18" charset="0"/>
            </a:endParaRPr>
          </a:p>
        </p:txBody>
      </p:sp>
      <p:sp>
        <p:nvSpPr>
          <p:cNvPr id="15365" name="AutoShape 25"/>
          <p:cNvSpPr>
            <a:spLocks noChangeArrowheads="1"/>
          </p:cNvSpPr>
          <p:nvPr/>
        </p:nvSpPr>
        <p:spPr bwMode="gray">
          <a:xfrm>
            <a:off x="3071813" y="3071813"/>
            <a:ext cx="5643562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b="1">
                <a:latin typeface="Bookman Old Style" pitchFamily="18" charset="0"/>
              </a:rPr>
              <a:t>Приобретение компьютерной техники</a:t>
            </a:r>
            <a:endParaRPr lang="en-US" altLang="ru-RU" b="1">
              <a:latin typeface="Bookman Old Style" pitchFamily="18" charset="0"/>
            </a:endParaRPr>
          </a:p>
        </p:txBody>
      </p:sp>
      <p:sp>
        <p:nvSpPr>
          <p:cNvPr id="15366" name="AutoShape 26"/>
          <p:cNvSpPr>
            <a:spLocks noChangeArrowheads="1"/>
          </p:cNvSpPr>
          <p:nvPr/>
        </p:nvSpPr>
        <p:spPr bwMode="gray">
          <a:xfrm>
            <a:off x="3143250" y="3786188"/>
            <a:ext cx="5572125" cy="4810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b="1">
                <a:latin typeface="Bookman Old Style" pitchFamily="18" charset="0"/>
              </a:rPr>
              <a:t>Формирование информационной среды</a:t>
            </a:r>
          </a:p>
        </p:txBody>
      </p:sp>
      <p:sp>
        <p:nvSpPr>
          <p:cNvPr id="15367" name="AutoShape 27"/>
          <p:cNvSpPr>
            <a:spLocks noChangeArrowheads="1"/>
          </p:cNvSpPr>
          <p:nvPr/>
        </p:nvSpPr>
        <p:spPr bwMode="gray">
          <a:xfrm>
            <a:off x="0" y="1357313"/>
            <a:ext cx="9144000" cy="582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 i="1"/>
              <a:t>Цель:</a:t>
            </a:r>
            <a:r>
              <a:rPr lang="ru-RU" altLang="ru-RU" sz="2000" i="1"/>
              <a:t> создание информационной инфраструктуры  управления ДОУ</a:t>
            </a:r>
            <a:endParaRPr lang="en-US" altLang="ru-RU" sz="2000" b="1">
              <a:solidFill>
                <a:srgbClr val="000000"/>
              </a:solidFill>
            </a:endParaRPr>
          </a:p>
        </p:txBody>
      </p:sp>
      <p:sp>
        <p:nvSpPr>
          <p:cNvPr id="7179" name="AutoShape 28"/>
          <p:cNvSpPr>
            <a:spLocks noChangeArrowheads="1"/>
          </p:cNvSpPr>
          <p:nvPr/>
        </p:nvSpPr>
        <p:spPr bwMode="gray">
          <a:xfrm>
            <a:off x="214313" y="4572000"/>
            <a:ext cx="6500812" cy="320675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rgbClr val="CC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б</a:t>
            </a:r>
            <a:r>
              <a:rPr lang="ru-RU" sz="1600" b="1">
                <a:latin typeface="Bookman Old Style" pitchFamily="18" charset="0"/>
                <a:cs typeface="+mn-cs"/>
              </a:rPr>
              <a:t>аза </a:t>
            </a:r>
            <a:r>
              <a:rPr lang="ru-RU" sz="1600" b="1" dirty="0">
                <a:latin typeface="Bookman Old Style" pitchFamily="18" charset="0"/>
                <a:cs typeface="+mn-cs"/>
              </a:rPr>
              <a:t>данных нормативно-правовых документов 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20" name="AutoShape 28"/>
          <p:cNvSpPr>
            <a:spLocks noChangeArrowheads="1"/>
          </p:cNvSpPr>
          <p:nvPr/>
        </p:nvSpPr>
        <p:spPr bwMode="gray">
          <a:xfrm>
            <a:off x="214313" y="4929188"/>
            <a:ext cx="6500812" cy="320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200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электронный каталог методической литературы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21" name="AutoShape 28"/>
          <p:cNvSpPr>
            <a:spLocks noChangeArrowheads="1"/>
          </p:cNvSpPr>
          <p:nvPr/>
        </p:nvSpPr>
        <p:spPr bwMode="gray">
          <a:xfrm>
            <a:off x="214313" y="5286375"/>
            <a:ext cx="6500812" cy="285750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rgbClr val="CC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банк данных продуктов методической деятельности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22" name="AutoShape 28"/>
          <p:cNvSpPr>
            <a:spLocks noChangeArrowheads="1"/>
          </p:cNvSpPr>
          <p:nvPr/>
        </p:nvSpPr>
        <p:spPr bwMode="gray">
          <a:xfrm>
            <a:off x="214313" y="5643563"/>
            <a:ext cx="6500812" cy="320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200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 err="1">
                <a:latin typeface="Bookman Old Style" pitchFamily="18" charset="0"/>
                <a:cs typeface="+mn-cs"/>
              </a:rPr>
              <a:t>медиатека</a:t>
            </a:r>
            <a:endParaRPr lang="en-US" sz="1600" b="1" dirty="0">
              <a:solidFill>
                <a:schemeClr val="tx2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23" name="AutoShape 28"/>
          <p:cNvSpPr>
            <a:spLocks noChangeArrowheads="1"/>
          </p:cNvSpPr>
          <p:nvPr/>
        </p:nvSpPr>
        <p:spPr bwMode="gray">
          <a:xfrm>
            <a:off x="285750" y="6000750"/>
            <a:ext cx="6500813" cy="320675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rgbClr val="CC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база данных о выпускниках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24" name="AutoShape 28"/>
          <p:cNvSpPr>
            <a:spLocks noChangeArrowheads="1"/>
          </p:cNvSpPr>
          <p:nvPr/>
        </p:nvSpPr>
        <p:spPr bwMode="gray">
          <a:xfrm>
            <a:off x="214313" y="6429375"/>
            <a:ext cx="6500812" cy="320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200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база данных о педагогах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15374" name="Freeform 24"/>
          <p:cNvSpPr>
            <a:spLocks/>
          </p:cNvSpPr>
          <p:nvPr/>
        </p:nvSpPr>
        <p:spPr bwMode="gray">
          <a:xfrm rot="1180041">
            <a:off x="2216150" y="2311400"/>
            <a:ext cx="747713" cy="9890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5" name="Freeform 24"/>
          <p:cNvSpPr>
            <a:spLocks/>
          </p:cNvSpPr>
          <p:nvPr/>
        </p:nvSpPr>
        <p:spPr bwMode="gray">
          <a:xfrm rot="5400000">
            <a:off x="2500313" y="3071813"/>
            <a:ext cx="428625" cy="128587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Freeform 24"/>
          <p:cNvSpPr>
            <a:spLocks/>
          </p:cNvSpPr>
          <p:nvPr/>
        </p:nvSpPr>
        <p:spPr bwMode="gray">
          <a:xfrm rot="3008599">
            <a:off x="2245518" y="2751932"/>
            <a:ext cx="747713" cy="990600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7" name="Freeform 24"/>
          <p:cNvSpPr>
            <a:spLocks/>
          </p:cNvSpPr>
          <p:nvPr/>
        </p:nvSpPr>
        <p:spPr bwMode="gray">
          <a:xfrm rot="9992209">
            <a:off x="7289800" y="4214813"/>
            <a:ext cx="1389063" cy="13684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Правая фигурная скобка 29"/>
          <p:cNvSpPr/>
          <p:nvPr/>
        </p:nvSpPr>
        <p:spPr>
          <a:xfrm>
            <a:off x="6858000" y="4714875"/>
            <a:ext cx="428625" cy="1857375"/>
          </a:xfrm>
          <a:prstGeom prst="rightBrac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7187" name="Picture 16" descr="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334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 animBg="1"/>
      <p:bldP spid="15365" grpId="0" animBg="1"/>
      <p:bldP spid="15366" grpId="0" animBg="1"/>
      <p:bldP spid="15367" grpId="0" animBg="1"/>
      <p:bldP spid="717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5374" grpId="0" animBg="1"/>
      <p:bldP spid="15375" grpId="0" animBg="1"/>
      <p:bldP spid="15376" grpId="0" animBg="1"/>
      <p:bldP spid="15377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smtClean="0"/>
              <a:t>2-й этап:</a:t>
            </a:r>
            <a:endParaRPr lang="en-US" altLang="ru-RU" sz="2800" b="1" smtClean="0"/>
          </a:p>
        </p:txBody>
      </p:sp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88900" y="2214563"/>
            <a:ext cx="2571750" cy="2286000"/>
            <a:chOff x="285720" y="1857364"/>
            <a:chExt cx="3657600" cy="3681413"/>
          </a:xfrm>
        </p:grpSpPr>
        <p:sp>
          <p:nvSpPr>
            <p:cNvPr id="70678" name="AutoShape 22"/>
            <p:cNvSpPr>
              <a:spLocks noChangeArrowheads="1"/>
            </p:cNvSpPr>
            <p:nvPr/>
          </p:nvSpPr>
          <p:spPr bwMode="gray">
            <a:xfrm>
              <a:off x="285720" y="1857364"/>
              <a:ext cx="3657600" cy="3681413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667"/>
                    <a:invGamma/>
                    <a:alpha val="12000"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0679" name="Oval 23"/>
            <p:cNvSpPr>
              <a:spLocks noChangeArrowheads="1"/>
            </p:cNvSpPr>
            <p:nvPr/>
          </p:nvSpPr>
          <p:spPr bwMode="gray">
            <a:xfrm>
              <a:off x="572458" y="2215279"/>
              <a:ext cx="3048000" cy="304739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sz="2400" b="1" dirty="0">
                <a:solidFill>
                  <a:srgbClr val="FFFF00"/>
                </a:solidFill>
                <a:cs typeface="+mn-cs"/>
              </a:endParaRPr>
            </a:p>
            <a:p>
              <a:pPr algn="ctr" eaLnBrk="1" hangingPunct="1">
                <a:defRPr/>
              </a:pPr>
              <a:r>
                <a:rPr lang="ru-RU" sz="2400" b="1" dirty="0">
                  <a:solidFill>
                    <a:srgbClr val="FFFF00"/>
                  </a:solidFill>
                  <a:cs typeface="+mn-cs"/>
                </a:rPr>
                <a:t>Задачи </a:t>
              </a:r>
            </a:p>
            <a:p>
              <a:pPr algn="ctr" eaLnBrk="1" hangingPunct="1">
                <a:defRPr/>
              </a:pPr>
              <a:r>
                <a:rPr lang="ru-RU" sz="2400" b="1" dirty="0">
                  <a:solidFill>
                    <a:srgbClr val="FFFF00"/>
                  </a:solidFill>
                  <a:cs typeface="+mn-cs"/>
                </a:rPr>
                <a:t>работы</a:t>
              </a:r>
            </a:p>
            <a:p>
              <a:pPr eaLnBrk="1" hangingPunct="1">
                <a:defRPr/>
              </a:pPr>
              <a:endParaRPr lang="ru-RU" dirty="0">
                <a:solidFill>
                  <a:srgbClr val="FFFF00"/>
                </a:solidFill>
                <a:cs typeface="+mn-cs"/>
              </a:endParaRPr>
            </a:p>
          </p:txBody>
        </p:sp>
      </p:grpSp>
      <p:sp>
        <p:nvSpPr>
          <p:cNvPr id="17412" name="AutoShape 24"/>
          <p:cNvSpPr>
            <a:spLocks noChangeArrowheads="1"/>
          </p:cNvSpPr>
          <p:nvPr/>
        </p:nvSpPr>
        <p:spPr bwMode="gray">
          <a:xfrm>
            <a:off x="3409950" y="2162175"/>
            <a:ext cx="5532438" cy="1090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Апробирование  и внедрение ИКТ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в коррекционно-образовательном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процессе ДОУ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7413" name="AutoShape 25"/>
          <p:cNvSpPr>
            <a:spLocks noChangeArrowheads="1"/>
          </p:cNvSpPr>
          <p:nvPr/>
        </p:nvSpPr>
        <p:spPr bwMode="gray">
          <a:xfrm>
            <a:off x="3071813" y="3405188"/>
            <a:ext cx="5946775" cy="885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Создание условий для повышения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ИКТ-компетентности  сотрудников ДОУ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7414" name="AutoShape 26"/>
          <p:cNvSpPr>
            <a:spLocks noChangeArrowheads="1"/>
          </p:cNvSpPr>
          <p:nvPr/>
        </p:nvSpPr>
        <p:spPr bwMode="gray">
          <a:xfrm>
            <a:off x="609600" y="5408613"/>
            <a:ext cx="6624638" cy="12541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Трансляция педагогического опыта </a:t>
            </a:r>
          </a:p>
          <a:p>
            <a:pPr algn="ctr"/>
            <a:r>
              <a:rPr lang="ru-RU" altLang="ru-RU" sz="2000" b="1">
                <a:latin typeface="Bookman Old Style" pitchFamily="18" charset="0"/>
              </a:rPr>
              <a:t>и пропаганда педагогических знаний и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результатов работы ДОУ перед родителями</a:t>
            </a:r>
          </a:p>
        </p:txBody>
      </p:sp>
      <p:sp>
        <p:nvSpPr>
          <p:cNvPr id="17415" name="AutoShape 27"/>
          <p:cNvSpPr>
            <a:spLocks noChangeArrowheads="1"/>
          </p:cNvSpPr>
          <p:nvPr/>
        </p:nvSpPr>
        <p:spPr bwMode="gray">
          <a:xfrm>
            <a:off x="0" y="1230313"/>
            <a:ext cx="9144000" cy="847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i="1"/>
              <a:t>Цель: </a:t>
            </a:r>
            <a:r>
              <a:rPr lang="ru-RU" altLang="ru-RU" sz="2000" i="1"/>
              <a:t> формирование ИКТ-компетентности педагогов и родителей </a:t>
            </a:r>
            <a:br>
              <a:rPr lang="ru-RU" altLang="ru-RU" sz="2000" i="1"/>
            </a:br>
            <a:r>
              <a:rPr lang="ru-RU" altLang="ru-RU" sz="2000" i="1"/>
              <a:t>в реализации деятельностного  подхода в развитии детей с ОНР </a:t>
            </a:r>
            <a:endParaRPr lang="en-US" altLang="ru-RU" sz="2000" b="1">
              <a:solidFill>
                <a:srgbClr val="000000"/>
              </a:solidFill>
            </a:endParaRPr>
          </a:p>
        </p:txBody>
      </p:sp>
      <p:sp>
        <p:nvSpPr>
          <p:cNvPr id="17416" name="Freeform 24"/>
          <p:cNvSpPr>
            <a:spLocks/>
          </p:cNvSpPr>
          <p:nvPr/>
        </p:nvSpPr>
        <p:spPr bwMode="gray">
          <a:xfrm rot="1180041">
            <a:off x="2517775" y="2546350"/>
            <a:ext cx="747713" cy="9890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Freeform 24"/>
          <p:cNvSpPr>
            <a:spLocks/>
          </p:cNvSpPr>
          <p:nvPr/>
        </p:nvSpPr>
        <p:spPr bwMode="gray">
          <a:xfrm rot="7239354">
            <a:off x="1352550" y="4187825"/>
            <a:ext cx="428625" cy="128587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8" name="Freeform 24"/>
          <p:cNvSpPr>
            <a:spLocks/>
          </p:cNvSpPr>
          <p:nvPr/>
        </p:nvSpPr>
        <p:spPr bwMode="gray">
          <a:xfrm rot="3008599">
            <a:off x="2470151" y="3508375"/>
            <a:ext cx="584200" cy="7461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203" name="Picture 16" descr="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334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sp>
        <p:nvSpPr>
          <p:cNvPr id="15" name="AutoShape 25"/>
          <p:cNvSpPr>
            <a:spLocks noChangeArrowheads="1"/>
          </p:cNvSpPr>
          <p:nvPr/>
        </p:nvSpPr>
        <p:spPr bwMode="gray">
          <a:xfrm>
            <a:off x="2386013" y="4410075"/>
            <a:ext cx="5946775" cy="885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Обновление и обогащение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коррекционно-развивающей среды ДОУ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6" name="Freeform 24"/>
          <p:cNvSpPr>
            <a:spLocks/>
          </p:cNvSpPr>
          <p:nvPr/>
        </p:nvSpPr>
        <p:spPr bwMode="gray">
          <a:xfrm rot="4379154">
            <a:off x="2174875" y="4029075"/>
            <a:ext cx="747713" cy="8874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 animBg="1"/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smtClean="0">
                <a:solidFill>
                  <a:srgbClr val="FFFF00"/>
                </a:solidFill>
                <a:latin typeface="Bookman Old Style" pitchFamily="18" charset="0"/>
              </a:rPr>
              <a:t>ОБЪЁМ ВЫПОЛНЕННЫХ РАБОТ</a:t>
            </a:r>
            <a:endParaRPr lang="en-US" altLang="ru-RU" sz="2800" b="1" smtClean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72740" name="Freeform 4"/>
          <p:cNvSpPr>
            <a:spLocks/>
          </p:cNvSpPr>
          <p:nvPr/>
        </p:nvSpPr>
        <p:spPr bwMode="gray">
          <a:xfrm rot="20366259">
            <a:off x="2433638" y="1341438"/>
            <a:ext cx="2514600" cy="893762"/>
          </a:xfrm>
          <a:custGeom>
            <a:avLst/>
            <a:gdLst>
              <a:gd name="T0" fmla="*/ 2147483647 w 1225"/>
              <a:gd name="T1" fmla="*/ 2147483647 h 467"/>
              <a:gd name="T2" fmla="*/ 2147483647 w 1225"/>
              <a:gd name="T3" fmla="*/ 2147483647 h 467"/>
              <a:gd name="T4" fmla="*/ 2147483647 w 1225"/>
              <a:gd name="T5" fmla="*/ 2147483647 h 467"/>
              <a:gd name="T6" fmla="*/ 2147483647 w 1225"/>
              <a:gd name="T7" fmla="*/ 2147483647 h 467"/>
              <a:gd name="T8" fmla="*/ 2147483647 w 1225"/>
              <a:gd name="T9" fmla="*/ 2147483647 h 467"/>
              <a:gd name="T10" fmla="*/ 2147483647 w 1225"/>
              <a:gd name="T11" fmla="*/ 2147483647 h 467"/>
              <a:gd name="T12" fmla="*/ 2147483647 w 1225"/>
              <a:gd name="T13" fmla="*/ 0 h 467"/>
              <a:gd name="T14" fmla="*/ 2147483647 w 1225"/>
              <a:gd name="T15" fmla="*/ 2147483647 h 467"/>
              <a:gd name="T16" fmla="*/ 2147483647 w 1225"/>
              <a:gd name="T17" fmla="*/ 2147483647 h 467"/>
              <a:gd name="T18" fmla="*/ 2147483647 w 1225"/>
              <a:gd name="T19" fmla="*/ 2147483647 h 467"/>
              <a:gd name="T20" fmla="*/ 2147483647 w 1225"/>
              <a:gd name="T21" fmla="*/ 2147483647 h 467"/>
              <a:gd name="T22" fmla="*/ 2147483647 w 1225"/>
              <a:gd name="T23" fmla="*/ 2147483647 h 467"/>
              <a:gd name="T24" fmla="*/ 2147483647 w 1225"/>
              <a:gd name="T25" fmla="*/ 2147483647 h 467"/>
              <a:gd name="T26" fmla="*/ 2147483647 w 1225"/>
              <a:gd name="T27" fmla="*/ 2147483647 h 467"/>
              <a:gd name="T28" fmla="*/ 2147483647 w 1225"/>
              <a:gd name="T29" fmla="*/ 2147483647 h 467"/>
              <a:gd name="T30" fmla="*/ 2147483647 w 1225"/>
              <a:gd name="T31" fmla="*/ 2147483647 h 467"/>
              <a:gd name="T32" fmla="*/ 2147483647 w 1225"/>
              <a:gd name="T33" fmla="*/ 2147483647 h 467"/>
              <a:gd name="T34" fmla="*/ 2147483647 w 1225"/>
              <a:gd name="T35" fmla="*/ 2147483647 h 467"/>
              <a:gd name="T36" fmla="*/ 2147483647 w 1225"/>
              <a:gd name="T37" fmla="*/ 2147483647 h 467"/>
              <a:gd name="T38" fmla="*/ 2147483647 w 1225"/>
              <a:gd name="T39" fmla="*/ 2147483647 h 467"/>
              <a:gd name="T40" fmla="*/ 2147483647 w 1225"/>
              <a:gd name="T41" fmla="*/ 2147483647 h 467"/>
              <a:gd name="T42" fmla="*/ 2147483647 w 1225"/>
              <a:gd name="T43" fmla="*/ 2147483647 h 467"/>
              <a:gd name="T44" fmla="*/ 2147483647 w 1225"/>
              <a:gd name="T45" fmla="*/ 2147483647 h 467"/>
              <a:gd name="T46" fmla="*/ 2147483647 w 1225"/>
              <a:gd name="T47" fmla="*/ 2147483647 h 467"/>
              <a:gd name="T48" fmla="*/ 2147483647 w 1225"/>
              <a:gd name="T49" fmla="*/ 2147483647 h 467"/>
              <a:gd name="T50" fmla="*/ 2147483647 w 1225"/>
              <a:gd name="T51" fmla="*/ 2147483647 h 467"/>
              <a:gd name="T52" fmla="*/ 2147483647 w 1225"/>
              <a:gd name="T53" fmla="*/ 2147483647 h 467"/>
              <a:gd name="T54" fmla="*/ 2147483647 w 1225"/>
              <a:gd name="T55" fmla="*/ 2147483647 h 467"/>
              <a:gd name="T56" fmla="*/ 2147483647 w 1225"/>
              <a:gd name="T57" fmla="*/ 2147483647 h 467"/>
              <a:gd name="T58" fmla="*/ 2147483647 w 1225"/>
              <a:gd name="T59" fmla="*/ 2147483647 h 467"/>
              <a:gd name="T60" fmla="*/ 2147483647 w 1225"/>
              <a:gd name="T61" fmla="*/ 2147483647 h 467"/>
              <a:gd name="T62" fmla="*/ 0 w 1225"/>
              <a:gd name="T63" fmla="*/ 2147483647 h 4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387350" y="2363788"/>
            <a:ext cx="4179888" cy="1504950"/>
            <a:chOff x="-2248941" y="3564041"/>
            <a:chExt cx="4177790" cy="1504374"/>
          </a:xfrm>
        </p:grpSpPr>
        <p:sp>
          <p:nvSpPr>
            <p:cNvPr id="9233" name="Freeform 3"/>
            <p:cNvSpPr>
              <a:spLocks/>
            </p:cNvSpPr>
            <p:nvPr/>
          </p:nvSpPr>
          <p:spPr bwMode="gray">
            <a:xfrm rot="2787766" flipV="1">
              <a:off x="-1834107" y="3149207"/>
              <a:ext cx="1504374" cy="2334041"/>
            </a:xfrm>
            <a:custGeom>
              <a:avLst/>
              <a:gdLst>
                <a:gd name="T0" fmla="*/ 2147483647 w 501"/>
                <a:gd name="T1" fmla="*/ 2147483647 h 1198"/>
                <a:gd name="T2" fmla="*/ 2147483647 w 501"/>
                <a:gd name="T3" fmla="*/ 2147483647 h 1198"/>
                <a:gd name="T4" fmla="*/ 2147483647 w 501"/>
                <a:gd name="T5" fmla="*/ 2147483647 h 1198"/>
                <a:gd name="T6" fmla="*/ 2147483647 w 501"/>
                <a:gd name="T7" fmla="*/ 2147483647 h 1198"/>
                <a:gd name="T8" fmla="*/ 2147483647 w 501"/>
                <a:gd name="T9" fmla="*/ 2147483647 h 1198"/>
                <a:gd name="T10" fmla="*/ 2147483647 w 501"/>
                <a:gd name="T11" fmla="*/ 2147483647 h 1198"/>
                <a:gd name="T12" fmla="*/ 2147483647 w 501"/>
                <a:gd name="T13" fmla="*/ 2147483647 h 1198"/>
                <a:gd name="T14" fmla="*/ 2147483647 w 501"/>
                <a:gd name="T15" fmla="*/ 2147483647 h 1198"/>
                <a:gd name="T16" fmla="*/ 2147483647 w 501"/>
                <a:gd name="T17" fmla="*/ 2147483647 h 1198"/>
                <a:gd name="T18" fmla="*/ 2147483647 w 501"/>
                <a:gd name="T19" fmla="*/ 2147483647 h 1198"/>
                <a:gd name="T20" fmla="*/ 2147483647 w 501"/>
                <a:gd name="T21" fmla="*/ 2147483647 h 1198"/>
                <a:gd name="T22" fmla="*/ 2147483647 w 501"/>
                <a:gd name="T23" fmla="*/ 2147483647 h 1198"/>
                <a:gd name="T24" fmla="*/ 2147483647 w 501"/>
                <a:gd name="T25" fmla="*/ 2147483647 h 1198"/>
                <a:gd name="T26" fmla="*/ 2147483647 w 501"/>
                <a:gd name="T27" fmla="*/ 2147483647 h 1198"/>
                <a:gd name="T28" fmla="*/ 2147483647 w 501"/>
                <a:gd name="T29" fmla="*/ 2147483647 h 1198"/>
                <a:gd name="T30" fmla="*/ 2147483647 w 501"/>
                <a:gd name="T31" fmla="*/ 0 h 1198"/>
                <a:gd name="T32" fmla="*/ 2147483647 w 501"/>
                <a:gd name="T33" fmla="*/ 2147483647 h 1198"/>
                <a:gd name="T34" fmla="*/ 2147483647 w 501"/>
                <a:gd name="T35" fmla="*/ 2147483647 h 1198"/>
                <a:gd name="T36" fmla="*/ 2147483647 w 501"/>
                <a:gd name="T37" fmla="*/ 2147483647 h 1198"/>
                <a:gd name="T38" fmla="*/ 2147483647 w 501"/>
                <a:gd name="T39" fmla="*/ 2147483647 h 1198"/>
                <a:gd name="T40" fmla="*/ 2147483647 w 501"/>
                <a:gd name="T41" fmla="*/ 2147483647 h 1198"/>
                <a:gd name="T42" fmla="*/ 2147483647 w 501"/>
                <a:gd name="T43" fmla="*/ 2147483647 h 1198"/>
                <a:gd name="T44" fmla="*/ 2147483647 w 501"/>
                <a:gd name="T45" fmla="*/ 2147483647 h 1198"/>
                <a:gd name="T46" fmla="*/ 2147483647 w 501"/>
                <a:gd name="T47" fmla="*/ 2147483647 h 1198"/>
                <a:gd name="T48" fmla="*/ 2147483647 w 501"/>
                <a:gd name="T49" fmla="*/ 2147483647 h 1198"/>
                <a:gd name="T50" fmla="*/ 2147483647 w 501"/>
                <a:gd name="T51" fmla="*/ 2147483647 h 1198"/>
                <a:gd name="T52" fmla="*/ 2147483647 w 501"/>
                <a:gd name="T53" fmla="*/ 2147483647 h 1198"/>
                <a:gd name="T54" fmla="*/ 2147483647 w 501"/>
                <a:gd name="T55" fmla="*/ 2147483647 h 1198"/>
                <a:gd name="T56" fmla="*/ 2147483647 w 501"/>
                <a:gd name="T57" fmla="*/ 2147483647 h 1198"/>
                <a:gd name="T58" fmla="*/ 2147483647 w 501"/>
                <a:gd name="T59" fmla="*/ 2147483647 h 1198"/>
                <a:gd name="T60" fmla="*/ 2147483647 w 501"/>
                <a:gd name="T61" fmla="*/ 2147483647 h 1198"/>
                <a:gd name="T62" fmla="*/ 2147483647 w 501"/>
                <a:gd name="T63" fmla="*/ 2147483647 h 11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01" h="1198">
                  <a:moveTo>
                    <a:pt x="501" y="1198"/>
                  </a:moveTo>
                  <a:lnTo>
                    <a:pt x="451" y="1158"/>
                  </a:lnTo>
                  <a:lnTo>
                    <a:pt x="403" y="1115"/>
                  </a:lnTo>
                  <a:lnTo>
                    <a:pt x="359" y="1072"/>
                  </a:lnTo>
                  <a:lnTo>
                    <a:pt x="318" y="1027"/>
                  </a:lnTo>
                  <a:lnTo>
                    <a:pt x="281" y="983"/>
                  </a:lnTo>
                  <a:lnTo>
                    <a:pt x="248" y="938"/>
                  </a:lnTo>
                  <a:lnTo>
                    <a:pt x="217" y="896"/>
                  </a:lnTo>
                  <a:lnTo>
                    <a:pt x="190" y="853"/>
                  </a:lnTo>
                  <a:lnTo>
                    <a:pt x="167" y="814"/>
                  </a:lnTo>
                  <a:lnTo>
                    <a:pt x="147" y="777"/>
                  </a:lnTo>
                  <a:lnTo>
                    <a:pt x="129" y="743"/>
                  </a:lnTo>
                  <a:lnTo>
                    <a:pt x="115" y="714"/>
                  </a:lnTo>
                  <a:lnTo>
                    <a:pt x="105" y="689"/>
                  </a:lnTo>
                  <a:lnTo>
                    <a:pt x="97" y="669"/>
                  </a:lnTo>
                  <a:lnTo>
                    <a:pt x="92" y="654"/>
                  </a:lnTo>
                  <a:lnTo>
                    <a:pt x="71" y="583"/>
                  </a:lnTo>
                  <a:lnTo>
                    <a:pt x="56" y="518"/>
                  </a:lnTo>
                  <a:lnTo>
                    <a:pt x="45" y="454"/>
                  </a:lnTo>
                  <a:lnTo>
                    <a:pt x="39" y="396"/>
                  </a:lnTo>
                  <a:lnTo>
                    <a:pt x="36" y="343"/>
                  </a:lnTo>
                  <a:lnTo>
                    <a:pt x="36" y="294"/>
                  </a:lnTo>
                  <a:lnTo>
                    <a:pt x="37" y="251"/>
                  </a:lnTo>
                  <a:lnTo>
                    <a:pt x="41" y="212"/>
                  </a:lnTo>
                  <a:lnTo>
                    <a:pt x="46" y="180"/>
                  </a:lnTo>
                  <a:lnTo>
                    <a:pt x="52" y="151"/>
                  </a:lnTo>
                  <a:lnTo>
                    <a:pt x="57" y="129"/>
                  </a:lnTo>
                  <a:lnTo>
                    <a:pt x="61" y="114"/>
                  </a:lnTo>
                  <a:lnTo>
                    <a:pt x="65" y="105"/>
                  </a:lnTo>
                  <a:lnTo>
                    <a:pt x="66" y="101"/>
                  </a:lnTo>
                  <a:lnTo>
                    <a:pt x="0" y="63"/>
                  </a:lnTo>
                  <a:lnTo>
                    <a:pt x="241" y="0"/>
                  </a:lnTo>
                  <a:lnTo>
                    <a:pt x="306" y="245"/>
                  </a:lnTo>
                  <a:lnTo>
                    <a:pt x="230" y="200"/>
                  </a:lnTo>
                  <a:lnTo>
                    <a:pt x="229" y="203"/>
                  </a:lnTo>
                  <a:lnTo>
                    <a:pt x="226" y="208"/>
                  </a:lnTo>
                  <a:lnTo>
                    <a:pt x="221" y="217"/>
                  </a:lnTo>
                  <a:lnTo>
                    <a:pt x="216" y="231"/>
                  </a:lnTo>
                  <a:lnTo>
                    <a:pt x="209" y="249"/>
                  </a:lnTo>
                  <a:lnTo>
                    <a:pt x="203" y="272"/>
                  </a:lnTo>
                  <a:lnTo>
                    <a:pt x="196" y="300"/>
                  </a:lnTo>
                  <a:lnTo>
                    <a:pt x="192" y="332"/>
                  </a:lnTo>
                  <a:lnTo>
                    <a:pt x="189" y="369"/>
                  </a:lnTo>
                  <a:lnTo>
                    <a:pt x="187" y="413"/>
                  </a:lnTo>
                  <a:lnTo>
                    <a:pt x="187" y="462"/>
                  </a:lnTo>
                  <a:lnTo>
                    <a:pt x="191" y="516"/>
                  </a:lnTo>
                  <a:lnTo>
                    <a:pt x="199" y="578"/>
                  </a:lnTo>
                  <a:lnTo>
                    <a:pt x="209" y="638"/>
                  </a:lnTo>
                  <a:lnTo>
                    <a:pt x="222" y="696"/>
                  </a:lnTo>
                  <a:lnTo>
                    <a:pt x="239" y="751"/>
                  </a:lnTo>
                  <a:lnTo>
                    <a:pt x="257" y="804"/>
                  </a:lnTo>
                  <a:lnTo>
                    <a:pt x="278" y="854"/>
                  </a:lnTo>
                  <a:lnTo>
                    <a:pt x="300" y="901"/>
                  </a:lnTo>
                  <a:lnTo>
                    <a:pt x="323" y="946"/>
                  </a:lnTo>
                  <a:lnTo>
                    <a:pt x="346" y="987"/>
                  </a:lnTo>
                  <a:lnTo>
                    <a:pt x="369" y="1025"/>
                  </a:lnTo>
                  <a:lnTo>
                    <a:pt x="392" y="1060"/>
                  </a:lnTo>
                  <a:lnTo>
                    <a:pt x="414" y="1091"/>
                  </a:lnTo>
                  <a:lnTo>
                    <a:pt x="434" y="1119"/>
                  </a:lnTo>
                  <a:lnTo>
                    <a:pt x="453" y="1142"/>
                  </a:lnTo>
                  <a:lnTo>
                    <a:pt x="469" y="1161"/>
                  </a:lnTo>
                  <a:lnTo>
                    <a:pt x="483" y="1178"/>
                  </a:lnTo>
                  <a:lnTo>
                    <a:pt x="493" y="1189"/>
                  </a:lnTo>
                  <a:lnTo>
                    <a:pt x="500" y="1196"/>
                  </a:lnTo>
                  <a:lnTo>
                    <a:pt x="501" y="1198"/>
                  </a:lnTo>
                  <a:close/>
                </a:path>
              </a:pathLst>
            </a:custGeom>
            <a:gradFill rotWithShape="1">
              <a:gsLst>
                <a:gs pos="0">
                  <a:srgbClr val="33CCCC"/>
                </a:gs>
                <a:gs pos="100000">
                  <a:srgbClr val="008080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234" name="Группа 2"/>
            <p:cNvGrpSpPr>
              <a:grpSpLocks/>
            </p:cNvGrpSpPr>
            <p:nvPr/>
          </p:nvGrpSpPr>
          <p:grpSpPr bwMode="auto">
            <a:xfrm>
              <a:off x="-433351" y="3886244"/>
              <a:ext cx="2362200" cy="1122114"/>
              <a:chOff x="-433351" y="3886244"/>
              <a:chExt cx="2362200" cy="1122114"/>
            </a:xfrm>
          </p:grpSpPr>
          <p:sp>
            <p:nvSpPr>
              <p:cNvPr id="9235" name="Text Box 6"/>
              <p:cNvSpPr txBox="1">
                <a:spLocks noChangeArrowheads="1"/>
              </p:cNvSpPr>
              <p:nvPr/>
            </p:nvSpPr>
            <p:spPr bwMode="gray">
              <a:xfrm>
                <a:off x="-220640" y="4054617"/>
                <a:ext cx="2014538" cy="9537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altLang="ru-RU" b="1">
                    <a:solidFill>
                      <a:srgbClr val="009999"/>
                    </a:solidFill>
                    <a:latin typeface="Bookman Old Style" pitchFamily="18" charset="0"/>
                  </a:rPr>
                  <a:t>Кадровые условия - 90%</a:t>
                </a:r>
              </a:p>
              <a:p>
                <a:pPr algn="ctr"/>
                <a:r>
                  <a:rPr lang="ru-RU" altLang="ru-RU" sz="2000" b="1">
                    <a:solidFill>
                      <a:srgbClr val="009999"/>
                    </a:solidFill>
                    <a:latin typeface="Bookman Old Style" pitchFamily="18" charset="0"/>
                  </a:rPr>
                  <a:t> </a:t>
                </a:r>
                <a:endParaRPr lang="en-US" altLang="ru-RU" sz="2000" b="1">
                  <a:solidFill>
                    <a:srgbClr val="009999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9236" name="AutoShape 7"/>
              <p:cNvSpPr>
                <a:spLocks noChangeArrowheads="1"/>
              </p:cNvSpPr>
              <p:nvPr/>
            </p:nvSpPr>
            <p:spPr bwMode="gray">
              <a:xfrm>
                <a:off x="-433351" y="3886244"/>
                <a:ext cx="2362200" cy="99060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rgbClr val="0099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/>
              </a:p>
            </p:txBody>
          </p:sp>
        </p:grpSp>
      </p:grp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14313" y="1357313"/>
            <a:ext cx="2590800" cy="784225"/>
            <a:chOff x="2400" y="1152"/>
            <a:chExt cx="1488" cy="288"/>
          </a:xfrm>
        </p:grpSpPr>
        <p:sp>
          <p:nvSpPr>
            <p:cNvPr id="9231" name="Text Box 9"/>
            <p:cNvSpPr txBox="1">
              <a:spLocks noChangeArrowheads="1"/>
            </p:cNvSpPr>
            <p:nvPr/>
          </p:nvSpPr>
          <p:spPr bwMode="gray">
            <a:xfrm>
              <a:off x="2490" y="1188"/>
              <a:ext cx="1269" cy="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b="1">
                  <a:solidFill>
                    <a:srgbClr val="CC0099"/>
                  </a:solidFill>
                  <a:latin typeface="Bookman Old Style" pitchFamily="18" charset="0"/>
                </a:rPr>
                <a:t>Финансовые  условия- 85% </a:t>
              </a:r>
              <a:endParaRPr lang="en-US" altLang="ru-RU" b="1">
                <a:solidFill>
                  <a:srgbClr val="CC0099"/>
                </a:solidFill>
                <a:latin typeface="Bookman Old Style" pitchFamily="18" charset="0"/>
              </a:endParaRPr>
            </a:p>
          </p:txBody>
        </p:sp>
        <p:sp>
          <p:nvSpPr>
            <p:cNvPr id="9232" name="AutoShape 10"/>
            <p:cNvSpPr>
              <a:spLocks noChangeArrowheads="1"/>
            </p:cNvSpPr>
            <p:nvPr/>
          </p:nvSpPr>
          <p:spPr bwMode="gray">
            <a:xfrm>
              <a:off x="2400" y="1152"/>
              <a:ext cx="1488" cy="288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CC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4678363" y="1708150"/>
            <a:ext cx="3998912" cy="1854200"/>
            <a:chOff x="5214942" y="1285860"/>
            <a:chExt cx="3998324" cy="1854046"/>
          </a:xfrm>
        </p:grpSpPr>
        <p:grpSp>
          <p:nvGrpSpPr>
            <p:cNvPr id="9227" name="Группа 3"/>
            <p:cNvGrpSpPr>
              <a:grpSpLocks/>
            </p:cNvGrpSpPr>
            <p:nvPr/>
          </p:nvGrpSpPr>
          <p:grpSpPr bwMode="auto">
            <a:xfrm>
              <a:off x="5214942" y="1285860"/>
              <a:ext cx="2814638" cy="1295400"/>
              <a:chOff x="5214942" y="1285860"/>
              <a:chExt cx="2814638" cy="1295400"/>
            </a:xfrm>
          </p:grpSpPr>
          <p:sp>
            <p:nvSpPr>
              <p:cNvPr id="372747" name="Text Box 11"/>
              <p:cNvSpPr txBox="1">
                <a:spLocks noChangeArrowheads="1"/>
              </p:cNvSpPr>
              <p:nvPr/>
            </p:nvSpPr>
            <p:spPr bwMode="gray">
              <a:xfrm>
                <a:off x="5286368" y="1500155"/>
                <a:ext cx="2742797" cy="9238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b="1" dirty="0">
                    <a:solidFill>
                      <a:schemeClr val="bg2">
                        <a:lumMod val="25000"/>
                      </a:schemeClr>
                    </a:solidFill>
                    <a:latin typeface="Bookman Old Style" pitchFamily="18" charset="0"/>
                  </a:rPr>
                  <a:t>Материально-</a:t>
                </a:r>
                <a:br>
                  <a:rPr lang="ru-RU" b="1" dirty="0">
                    <a:solidFill>
                      <a:schemeClr val="bg2">
                        <a:lumMod val="25000"/>
                      </a:schemeClr>
                    </a:solidFill>
                    <a:latin typeface="Bookman Old Style" pitchFamily="18" charset="0"/>
                  </a:rPr>
                </a:br>
                <a:r>
                  <a:rPr lang="ru-RU" b="1" dirty="0">
                    <a:solidFill>
                      <a:schemeClr val="bg2">
                        <a:lumMod val="25000"/>
                      </a:schemeClr>
                    </a:solidFill>
                    <a:latin typeface="Bookman Old Style" pitchFamily="18" charset="0"/>
                  </a:rPr>
                  <a:t>технические условия – 85%</a:t>
                </a:r>
                <a:endParaRPr lang="en-US" b="1" dirty="0">
                  <a:solidFill>
                    <a:schemeClr val="bg2">
                      <a:lumMod val="25000"/>
                    </a:schemeClr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15370" name="AutoShape 12"/>
              <p:cNvSpPr>
                <a:spLocks noChangeArrowheads="1"/>
              </p:cNvSpPr>
              <p:nvPr/>
            </p:nvSpPr>
            <p:spPr bwMode="gray">
              <a:xfrm>
                <a:off x="5214942" y="1285860"/>
                <a:ext cx="2743200" cy="129540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</p:txBody>
          </p:sp>
        </p:grpSp>
        <p:sp>
          <p:nvSpPr>
            <p:cNvPr id="9228" name="Freeform 5"/>
            <p:cNvSpPr>
              <a:spLocks/>
            </p:cNvSpPr>
            <p:nvPr/>
          </p:nvSpPr>
          <p:spPr bwMode="gray">
            <a:xfrm rot="-5400000">
              <a:off x="7427538" y="1354177"/>
              <a:ext cx="1688960" cy="1882498"/>
            </a:xfrm>
            <a:custGeom>
              <a:avLst/>
              <a:gdLst>
                <a:gd name="T0" fmla="*/ 0 w 952"/>
                <a:gd name="T1" fmla="*/ 2147483647 h 947"/>
                <a:gd name="T2" fmla="*/ 2147483647 w 952"/>
                <a:gd name="T3" fmla="*/ 2147483647 h 947"/>
                <a:gd name="T4" fmla="*/ 2147483647 w 952"/>
                <a:gd name="T5" fmla="*/ 2147483647 h 947"/>
                <a:gd name="T6" fmla="*/ 2147483647 w 952"/>
                <a:gd name="T7" fmla="*/ 2147483647 h 947"/>
                <a:gd name="T8" fmla="*/ 2147483647 w 952"/>
                <a:gd name="T9" fmla="*/ 2147483647 h 947"/>
                <a:gd name="T10" fmla="*/ 2147483647 w 952"/>
                <a:gd name="T11" fmla="*/ 2147483647 h 947"/>
                <a:gd name="T12" fmla="*/ 2147483647 w 952"/>
                <a:gd name="T13" fmla="*/ 2147483647 h 947"/>
                <a:gd name="T14" fmla="*/ 2147483647 w 952"/>
                <a:gd name="T15" fmla="*/ 2147483647 h 947"/>
                <a:gd name="T16" fmla="*/ 2147483647 w 952"/>
                <a:gd name="T17" fmla="*/ 2147483647 h 947"/>
                <a:gd name="T18" fmla="*/ 2147483647 w 952"/>
                <a:gd name="T19" fmla="*/ 2147483647 h 947"/>
                <a:gd name="T20" fmla="*/ 2147483647 w 952"/>
                <a:gd name="T21" fmla="*/ 2147483647 h 947"/>
                <a:gd name="T22" fmla="*/ 2147483647 w 952"/>
                <a:gd name="T23" fmla="*/ 2147483647 h 947"/>
                <a:gd name="T24" fmla="*/ 2147483647 w 952"/>
                <a:gd name="T25" fmla="*/ 2147483647 h 947"/>
                <a:gd name="T26" fmla="*/ 2147483647 w 952"/>
                <a:gd name="T27" fmla="*/ 2147483647 h 947"/>
                <a:gd name="T28" fmla="*/ 2147483647 w 952"/>
                <a:gd name="T29" fmla="*/ 2147483647 h 947"/>
                <a:gd name="T30" fmla="*/ 2147483647 w 952"/>
                <a:gd name="T31" fmla="*/ 2147483647 h 947"/>
                <a:gd name="T32" fmla="*/ 2147483647 w 952"/>
                <a:gd name="T33" fmla="*/ 2147483647 h 947"/>
                <a:gd name="T34" fmla="*/ 2147483647 w 952"/>
                <a:gd name="T35" fmla="*/ 2147483647 h 947"/>
                <a:gd name="T36" fmla="*/ 2147483647 w 952"/>
                <a:gd name="T37" fmla="*/ 2147483647 h 947"/>
                <a:gd name="T38" fmla="*/ 2147483647 w 952"/>
                <a:gd name="T39" fmla="*/ 2147483647 h 947"/>
                <a:gd name="T40" fmla="*/ 2147483647 w 952"/>
                <a:gd name="T41" fmla="*/ 2147483647 h 947"/>
                <a:gd name="T42" fmla="*/ 2147483647 w 952"/>
                <a:gd name="T43" fmla="*/ 2147483647 h 947"/>
                <a:gd name="T44" fmla="*/ 2147483647 w 952"/>
                <a:gd name="T45" fmla="*/ 2147483647 h 947"/>
                <a:gd name="T46" fmla="*/ 2147483647 w 952"/>
                <a:gd name="T47" fmla="*/ 2147483647 h 947"/>
                <a:gd name="T48" fmla="*/ 2147483647 w 952"/>
                <a:gd name="T49" fmla="*/ 2147483647 h 947"/>
                <a:gd name="T50" fmla="*/ 2147483647 w 952"/>
                <a:gd name="T51" fmla="*/ 2147483647 h 947"/>
                <a:gd name="T52" fmla="*/ 2147483647 w 952"/>
                <a:gd name="T53" fmla="*/ 2147483647 h 947"/>
                <a:gd name="T54" fmla="*/ 2147483647 w 952"/>
                <a:gd name="T55" fmla="*/ 2147483647 h 947"/>
                <a:gd name="T56" fmla="*/ 2147483647 w 952"/>
                <a:gd name="T57" fmla="*/ 2147483647 h 947"/>
                <a:gd name="T58" fmla="*/ 2147483647 w 952"/>
                <a:gd name="T59" fmla="*/ 0 h 947"/>
                <a:gd name="T60" fmla="*/ 2147483647 w 952"/>
                <a:gd name="T61" fmla="*/ 2147483647 h 947"/>
                <a:gd name="T62" fmla="*/ 2147483647 w 952"/>
                <a:gd name="T63" fmla="*/ 2147483647 h 947"/>
                <a:gd name="T64" fmla="*/ 2147483647 w 952"/>
                <a:gd name="T65" fmla="*/ 2147483647 h 947"/>
                <a:gd name="T66" fmla="*/ 2147483647 w 952"/>
                <a:gd name="T67" fmla="*/ 2147483647 h 947"/>
                <a:gd name="T68" fmla="*/ 2147483647 w 952"/>
                <a:gd name="T69" fmla="*/ 2147483647 h 947"/>
                <a:gd name="T70" fmla="*/ 2147483647 w 952"/>
                <a:gd name="T71" fmla="*/ 2147483647 h 947"/>
                <a:gd name="T72" fmla="*/ 2147483647 w 952"/>
                <a:gd name="T73" fmla="*/ 2147483647 h 947"/>
                <a:gd name="T74" fmla="*/ 2147483647 w 952"/>
                <a:gd name="T75" fmla="*/ 2147483647 h 947"/>
                <a:gd name="T76" fmla="*/ 2147483647 w 952"/>
                <a:gd name="T77" fmla="*/ 2147483647 h 947"/>
                <a:gd name="T78" fmla="*/ 2147483647 w 952"/>
                <a:gd name="T79" fmla="*/ 2147483647 h 947"/>
                <a:gd name="T80" fmla="*/ 2147483647 w 952"/>
                <a:gd name="T81" fmla="*/ 2147483647 h 947"/>
                <a:gd name="T82" fmla="*/ 2147483647 w 952"/>
                <a:gd name="T83" fmla="*/ 2147483647 h 947"/>
                <a:gd name="T84" fmla="*/ 2147483647 w 952"/>
                <a:gd name="T85" fmla="*/ 2147483647 h 947"/>
                <a:gd name="T86" fmla="*/ 2147483647 w 952"/>
                <a:gd name="T87" fmla="*/ 2147483647 h 947"/>
                <a:gd name="T88" fmla="*/ 2147483647 w 952"/>
                <a:gd name="T89" fmla="*/ 2147483647 h 947"/>
                <a:gd name="T90" fmla="*/ 2147483647 w 952"/>
                <a:gd name="T91" fmla="*/ 2147483647 h 947"/>
                <a:gd name="T92" fmla="*/ 2147483647 w 952"/>
                <a:gd name="T93" fmla="*/ 2147483647 h 947"/>
                <a:gd name="T94" fmla="*/ 2147483647 w 952"/>
                <a:gd name="T95" fmla="*/ 2147483647 h 947"/>
                <a:gd name="T96" fmla="*/ 2147483647 w 952"/>
                <a:gd name="T97" fmla="*/ 2147483647 h 947"/>
                <a:gd name="T98" fmla="*/ 2147483647 w 952"/>
                <a:gd name="T99" fmla="*/ 2147483647 h 947"/>
                <a:gd name="T100" fmla="*/ 2147483647 w 952"/>
                <a:gd name="T101" fmla="*/ 2147483647 h 947"/>
                <a:gd name="T102" fmla="*/ 2147483647 w 952"/>
                <a:gd name="T103" fmla="*/ 2147483647 h 947"/>
                <a:gd name="T104" fmla="*/ 2147483647 w 952"/>
                <a:gd name="T105" fmla="*/ 2147483647 h 947"/>
                <a:gd name="T106" fmla="*/ 2147483647 w 952"/>
                <a:gd name="T107" fmla="*/ 2147483647 h 947"/>
                <a:gd name="T108" fmla="*/ 2147483647 w 952"/>
                <a:gd name="T109" fmla="*/ 2147483647 h 947"/>
                <a:gd name="T110" fmla="*/ 2147483647 w 952"/>
                <a:gd name="T111" fmla="*/ 2147483647 h 947"/>
                <a:gd name="T112" fmla="*/ 2147483647 w 952"/>
                <a:gd name="T113" fmla="*/ 2147483647 h 947"/>
                <a:gd name="T114" fmla="*/ 2147483647 w 952"/>
                <a:gd name="T115" fmla="*/ 2147483647 h 947"/>
                <a:gd name="T116" fmla="*/ 2147483647 w 952"/>
                <a:gd name="T117" fmla="*/ 2147483647 h 947"/>
                <a:gd name="T118" fmla="*/ 0 w 952"/>
                <a:gd name="T119" fmla="*/ 2147483647 h 9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52" h="947">
                  <a:moveTo>
                    <a:pt x="0" y="756"/>
                  </a:moveTo>
                  <a:lnTo>
                    <a:pt x="191" y="591"/>
                  </a:lnTo>
                  <a:lnTo>
                    <a:pt x="190" y="672"/>
                  </a:lnTo>
                  <a:lnTo>
                    <a:pt x="194" y="672"/>
                  </a:lnTo>
                  <a:lnTo>
                    <a:pt x="205" y="672"/>
                  </a:lnTo>
                  <a:lnTo>
                    <a:pt x="225" y="671"/>
                  </a:lnTo>
                  <a:lnTo>
                    <a:pt x="250" y="667"/>
                  </a:lnTo>
                  <a:lnTo>
                    <a:pt x="281" y="662"/>
                  </a:lnTo>
                  <a:lnTo>
                    <a:pt x="316" y="653"/>
                  </a:lnTo>
                  <a:lnTo>
                    <a:pt x="356" y="641"/>
                  </a:lnTo>
                  <a:lnTo>
                    <a:pt x="399" y="626"/>
                  </a:lnTo>
                  <a:lnTo>
                    <a:pt x="444" y="605"/>
                  </a:lnTo>
                  <a:lnTo>
                    <a:pt x="492" y="578"/>
                  </a:lnTo>
                  <a:lnTo>
                    <a:pt x="540" y="547"/>
                  </a:lnTo>
                  <a:lnTo>
                    <a:pt x="587" y="508"/>
                  </a:lnTo>
                  <a:lnTo>
                    <a:pt x="635" y="463"/>
                  </a:lnTo>
                  <a:lnTo>
                    <a:pt x="689" y="405"/>
                  </a:lnTo>
                  <a:lnTo>
                    <a:pt x="737" y="350"/>
                  </a:lnTo>
                  <a:lnTo>
                    <a:pt x="780" y="298"/>
                  </a:lnTo>
                  <a:lnTo>
                    <a:pt x="816" y="249"/>
                  </a:lnTo>
                  <a:lnTo>
                    <a:pt x="847" y="204"/>
                  </a:lnTo>
                  <a:lnTo>
                    <a:pt x="873" y="164"/>
                  </a:lnTo>
                  <a:lnTo>
                    <a:pt x="895" y="126"/>
                  </a:lnTo>
                  <a:lnTo>
                    <a:pt x="913" y="94"/>
                  </a:lnTo>
                  <a:lnTo>
                    <a:pt x="926" y="66"/>
                  </a:lnTo>
                  <a:lnTo>
                    <a:pt x="936" y="42"/>
                  </a:lnTo>
                  <a:lnTo>
                    <a:pt x="944" y="24"/>
                  </a:lnTo>
                  <a:lnTo>
                    <a:pt x="949" y="12"/>
                  </a:lnTo>
                  <a:lnTo>
                    <a:pt x="952" y="2"/>
                  </a:lnTo>
                  <a:lnTo>
                    <a:pt x="952" y="0"/>
                  </a:lnTo>
                  <a:lnTo>
                    <a:pt x="952" y="4"/>
                  </a:lnTo>
                  <a:lnTo>
                    <a:pt x="950" y="17"/>
                  </a:lnTo>
                  <a:lnTo>
                    <a:pt x="948" y="36"/>
                  </a:lnTo>
                  <a:lnTo>
                    <a:pt x="942" y="62"/>
                  </a:lnTo>
                  <a:lnTo>
                    <a:pt x="936" y="93"/>
                  </a:lnTo>
                  <a:lnTo>
                    <a:pt x="927" y="130"/>
                  </a:lnTo>
                  <a:lnTo>
                    <a:pt x="914" y="172"/>
                  </a:lnTo>
                  <a:lnTo>
                    <a:pt x="899" y="217"/>
                  </a:lnTo>
                  <a:lnTo>
                    <a:pt x="881" y="264"/>
                  </a:lnTo>
                  <a:lnTo>
                    <a:pt x="857" y="315"/>
                  </a:lnTo>
                  <a:lnTo>
                    <a:pt x="830" y="368"/>
                  </a:lnTo>
                  <a:lnTo>
                    <a:pt x="798" y="421"/>
                  </a:lnTo>
                  <a:lnTo>
                    <a:pt x="762" y="475"/>
                  </a:lnTo>
                  <a:lnTo>
                    <a:pt x="719" y="529"/>
                  </a:lnTo>
                  <a:lnTo>
                    <a:pt x="671" y="582"/>
                  </a:lnTo>
                  <a:lnTo>
                    <a:pt x="613" y="637"/>
                  </a:lnTo>
                  <a:lnTo>
                    <a:pt x="555" y="685"/>
                  </a:lnTo>
                  <a:lnTo>
                    <a:pt x="500" y="726"/>
                  </a:lnTo>
                  <a:lnTo>
                    <a:pt x="447" y="761"/>
                  </a:lnTo>
                  <a:lnTo>
                    <a:pt x="396" y="790"/>
                  </a:lnTo>
                  <a:lnTo>
                    <a:pt x="350" y="813"/>
                  </a:lnTo>
                  <a:lnTo>
                    <a:pt x="307" y="831"/>
                  </a:lnTo>
                  <a:lnTo>
                    <a:pt x="270" y="845"/>
                  </a:lnTo>
                  <a:lnTo>
                    <a:pt x="238" y="855"/>
                  </a:lnTo>
                  <a:lnTo>
                    <a:pt x="212" y="862"/>
                  </a:lnTo>
                  <a:lnTo>
                    <a:pt x="192" y="866"/>
                  </a:lnTo>
                  <a:lnTo>
                    <a:pt x="181" y="868"/>
                  </a:lnTo>
                  <a:lnTo>
                    <a:pt x="176" y="868"/>
                  </a:lnTo>
                  <a:lnTo>
                    <a:pt x="167" y="947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7030A0"/>
            </a:solidFill>
            <a:ln w="0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1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9224" name="Picture 16" descr="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219700" y="3562350"/>
            <a:ext cx="3638550" cy="32956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интерактивные комплексы с короткофокусными проекторами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настенные экраны с проекторами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многофункциональные устройства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тренажеры дыхания «БИОСВЯЗЬ»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ЦОР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программное обеспечение: «Дыхание», «БОС-здоровье», «Окружающий мир ДОУ»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71513" y="3981450"/>
            <a:ext cx="3971925" cy="28765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обучение учителей-логопедов в НОУ ДПО (курсах повышения квалификации специалистов «Институт биологической обратной связи» на цикле усовершенствования специалистов по программе «Системы </a:t>
            </a:r>
            <a:r>
              <a:rPr lang="ru-RU" sz="1600" b="1" dirty="0" err="1">
                <a:solidFill>
                  <a:schemeClr val="tx2"/>
                </a:solidFill>
                <a:latin typeface="Bookman Old Style" panose="02050604050505020204" pitchFamily="18" charset="0"/>
              </a:rPr>
              <a:t>здоровьеразвивающих</a:t>
            </a: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 технологий на основе метода биологической обратной связи в образовательных учреждениях»</a:t>
            </a:r>
          </a:p>
          <a:p>
            <a:pPr algn="just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38" grpId="0"/>
      <p:bldP spid="3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0" name="Picture 20"/>
          <p:cNvPicPr>
            <a:picLocks noChangeAspect="1" noChangeArrowheads="1"/>
          </p:cNvPicPr>
          <p:nvPr/>
        </p:nvPicPr>
        <p:blipFill>
          <a:blip r:embed="rId2" cstate="print"/>
          <a:srcRect l="23170" t="30469" r="29723" b="17165"/>
          <a:stretch>
            <a:fillRect/>
          </a:stretch>
        </p:blipFill>
        <p:spPr bwMode="auto">
          <a:xfrm>
            <a:off x="0" y="1214438"/>
            <a:ext cx="9026525" cy="56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400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ОБЪЁМ ВЫПОЛНЕННЫХ </a:t>
            </a:r>
            <a:r>
              <a:rPr lang="ru-RU" altLang="ru-RU" sz="2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РАБОТ</a:t>
            </a:r>
            <a:endParaRPr lang="ru-RU" sz="24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sp>
        <p:nvSpPr>
          <p:cNvPr id="10244" name="Freeform 24"/>
          <p:cNvSpPr>
            <a:spLocks/>
          </p:cNvSpPr>
          <p:nvPr/>
        </p:nvSpPr>
        <p:spPr bwMode="gray">
          <a:xfrm rot="10098057">
            <a:off x="3116263" y="2071688"/>
            <a:ext cx="1782762" cy="1449387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5" name="Freeform 24"/>
          <p:cNvSpPr>
            <a:spLocks/>
          </p:cNvSpPr>
          <p:nvPr/>
        </p:nvSpPr>
        <p:spPr bwMode="gray">
          <a:xfrm rot="3344543">
            <a:off x="2980532" y="1343818"/>
            <a:ext cx="603250" cy="9890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Группа 14"/>
          <p:cNvGrpSpPr>
            <a:grpSpLocks/>
          </p:cNvGrpSpPr>
          <p:nvPr/>
        </p:nvGrpSpPr>
        <p:grpSpPr bwMode="auto">
          <a:xfrm>
            <a:off x="179388" y="1400175"/>
            <a:ext cx="2571750" cy="2286000"/>
            <a:chOff x="285720" y="1857364"/>
            <a:chExt cx="3657600" cy="3681413"/>
          </a:xfrm>
        </p:grpSpPr>
        <p:sp>
          <p:nvSpPr>
            <p:cNvPr id="16" name="AutoShape 22"/>
            <p:cNvSpPr>
              <a:spLocks noChangeArrowheads="1"/>
            </p:cNvSpPr>
            <p:nvPr/>
          </p:nvSpPr>
          <p:spPr bwMode="gray">
            <a:xfrm>
              <a:off x="285720" y="1857364"/>
              <a:ext cx="3657600" cy="3681413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667"/>
                    <a:invGamma/>
                    <a:alpha val="12000"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" name="Oval 23"/>
            <p:cNvSpPr>
              <a:spLocks noChangeArrowheads="1"/>
            </p:cNvSpPr>
            <p:nvPr/>
          </p:nvSpPr>
          <p:spPr bwMode="gray">
            <a:xfrm>
              <a:off x="572457" y="2215279"/>
              <a:ext cx="3048000" cy="304739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Создание,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развитие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внешнего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информационного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пространства</a:t>
              </a:r>
              <a:endParaRPr lang="ru-RU" sz="1400" dirty="0">
                <a:solidFill>
                  <a:srgbClr val="FFFF00"/>
                </a:solidFill>
                <a:cs typeface="+mn-cs"/>
              </a:endParaRPr>
            </a:p>
            <a:p>
              <a:pPr eaLnBrk="1" hangingPunct="1">
                <a:defRPr/>
              </a:pPr>
              <a:endParaRPr lang="ru-RU" dirty="0">
                <a:solidFill>
                  <a:srgbClr val="FFFF00"/>
                </a:solidFill>
                <a:cs typeface="+mn-cs"/>
              </a:endParaRPr>
            </a:p>
          </p:txBody>
        </p:sp>
      </p:grpSp>
      <p:pic>
        <p:nvPicPr>
          <p:cNvPr id="10248" name="Picture 16" descr="3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AutoShape 24"/>
          <p:cNvSpPr>
            <a:spLocks noChangeArrowheads="1"/>
          </p:cNvSpPr>
          <p:nvPr/>
        </p:nvSpPr>
        <p:spPr bwMode="gray">
          <a:xfrm>
            <a:off x="3868738" y="1406525"/>
            <a:ext cx="3643312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Сайт МБДОУ № 34 "Речецветик"</a:t>
            </a:r>
          </a:p>
        </p:txBody>
      </p:sp>
      <p:sp>
        <p:nvSpPr>
          <p:cNvPr id="10250" name="AutoShape 24"/>
          <p:cNvSpPr>
            <a:spLocks noChangeArrowheads="1"/>
          </p:cNvSpPr>
          <p:nvPr/>
        </p:nvSpPr>
        <p:spPr bwMode="gray">
          <a:xfrm>
            <a:off x="1544638" y="3805238"/>
            <a:ext cx="3643312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«Виртуальный детский сад»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3188" y="5733256"/>
            <a:ext cx="5108009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Электронно-методическое пособие</a:t>
            </a:r>
          </a:p>
        </p:txBody>
      </p:sp>
      <p:pic>
        <p:nvPicPr>
          <p:cNvPr id="10258" name="Picture 18"/>
          <p:cNvPicPr>
            <a:picLocks noChangeAspect="1" noChangeArrowheads="1"/>
          </p:cNvPicPr>
          <p:nvPr/>
        </p:nvPicPr>
        <p:blipFill>
          <a:blip r:embed="rId4" cstate="print"/>
          <a:srcRect l="33162" t="24211" r="19290" b="33203"/>
          <a:stretch>
            <a:fillRect/>
          </a:stretch>
        </p:blipFill>
        <p:spPr bwMode="auto">
          <a:xfrm>
            <a:off x="3922713" y="4305300"/>
            <a:ext cx="4730750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AutoShape 24"/>
          <p:cNvSpPr>
            <a:spLocks noChangeArrowheads="1"/>
          </p:cNvSpPr>
          <p:nvPr/>
        </p:nvSpPr>
        <p:spPr bwMode="gray">
          <a:xfrm>
            <a:off x="4370388" y="3143250"/>
            <a:ext cx="2260600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«Тропа здоровья»</a:t>
            </a:r>
          </a:p>
        </p:txBody>
      </p:sp>
      <p:sp>
        <p:nvSpPr>
          <p:cNvPr id="21" name="AutoShape 24"/>
          <p:cNvSpPr>
            <a:spLocks noChangeArrowheads="1"/>
          </p:cNvSpPr>
          <p:nvPr/>
        </p:nvSpPr>
        <p:spPr bwMode="gray">
          <a:xfrm>
            <a:off x="5500688" y="2535238"/>
            <a:ext cx="3643312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«Педагогическая гостиная»</a:t>
            </a:r>
          </a:p>
        </p:txBody>
      </p:sp>
      <p:sp>
        <p:nvSpPr>
          <p:cNvPr id="22" name="Freeform 24"/>
          <p:cNvSpPr>
            <a:spLocks/>
          </p:cNvSpPr>
          <p:nvPr/>
        </p:nvSpPr>
        <p:spPr bwMode="gray">
          <a:xfrm rot="8566318">
            <a:off x="4664075" y="2146300"/>
            <a:ext cx="1093788" cy="731838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Freeform 24"/>
          <p:cNvSpPr>
            <a:spLocks/>
          </p:cNvSpPr>
          <p:nvPr/>
        </p:nvSpPr>
        <p:spPr bwMode="gray">
          <a:xfrm flipV="1">
            <a:off x="6029325" y="1865313"/>
            <a:ext cx="1135063" cy="7461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gray">
          <a:xfrm>
            <a:off x="381000" y="4989513"/>
            <a:ext cx="2446338" cy="7794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Газета «Речецветик»</a:t>
            </a:r>
          </a:p>
        </p:txBody>
      </p:sp>
      <p:sp>
        <p:nvSpPr>
          <p:cNvPr id="25" name="Freeform 24"/>
          <p:cNvSpPr>
            <a:spLocks/>
          </p:cNvSpPr>
          <p:nvPr/>
        </p:nvSpPr>
        <p:spPr bwMode="gray">
          <a:xfrm rot="2311798" flipV="1">
            <a:off x="334963" y="3694113"/>
            <a:ext cx="1293812" cy="950912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4" grpId="0" animBg="1"/>
      <p:bldP spid="10245" grpId="0" animBg="1"/>
      <p:bldP spid="10249" grpId="0" animBg="1"/>
      <p:bldP spid="10250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928688" y="571500"/>
            <a:ext cx="8534400" cy="563563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latin typeface="Bookman Old Style" pitchFamily="18" charset="0"/>
                <a:cs typeface="Times New Roman" pitchFamily="18" charset="0"/>
              </a:rPr>
              <a:t>МОДЕЛЬ ВЗАИМОДЕЙСТВИЯ </a:t>
            </a:r>
            <a:br>
              <a:rPr lang="ru-RU" altLang="ru-RU" sz="2400" b="1" smtClean="0">
                <a:latin typeface="Bookman Old Style" pitchFamily="18" charset="0"/>
                <a:cs typeface="Times New Roman" pitchFamily="18" charset="0"/>
              </a:rPr>
            </a:br>
            <a:r>
              <a:rPr lang="ru-RU" altLang="ru-RU" sz="2400" b="1" smtClean="0">
                <a:latin typeface="Bookman Old Style" pitchFamily="18" charset="0"/>
                <a:cs typeface="Times New Roman" pitchFamily="18" charset="0"/>
              </a:rPr>
              <a:t>С СОЦИАЛЬНЫМИ ПАРТНЕРАМИ</a:t>
            </a:r>
            <a:endParaRPr lang="ru-RU" altLang="ru-RU" sz="2800" b="1" smtClean="0">
              <a:latin typeface="Bookman Old Style" pitchFamily="18" charset="0"/>
            </a:endParaRPr>
          </a:p>
        </p:txBody>
      </p:sp>
      <p:sp>
        <p:nvSpPr>
          <p:cNvPr id="13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11268" name="Picture 16" descr="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10"/>
          <p:cNvPicPr>
            <a:picLocks noChangeAspect="1" noChangeArrowheads="1"/>
          </p:cNvPicPr>
          <p:nvPr/>
        </p:nvPicPr>
        <p:blipFill>
          <a:blip r:embed="rId3" cstate="print"/>
          <a:srcRect l="74524" t="84698" b="7651"/>
          <a:stretch>
            <a:fillRect/>
          </a:stretch>
        </p:blipFill>
        <p:spPr bwMode="auto">
          <a:xfrm>
            <a:off x="6797675" y="6426200"/>
            <a:ext cx="23288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49213" y="1298575"/>
            <a:ext cx="9094787" cy="5559425"/>
            <a:chOff x="1763724" y="2500306"/>
            <a:chExt cx="9094788" cy="5559425"/>
          </a:xfrm>
        </p:grpSpPr>
        <p:pic>
          <p:nvPicPr>
            <p:cNvPr id="11271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3724" y="2500306"/>
              <a:ext cx="9094788" cy="5559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Стрелка вправо 8"/>
            <p:cNvSpPr/>
            <p:nvPr/>
          </p:nvSpPr>
          <p:spPr>
            <a:xfrm>
              <a:off x="7572387" y="5059356"/>
              <a:ext cx="428625" cy="428625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Стрелка вправо 9"/>
            <p:cNvSpPr/>
            <p:nvPr/>
          </p:nvSpPr>
          <p:spPr>
            <a:xfrm flipH="1">
              <a:off x="4429136" y="5130794"/>
              <a:ext cx="428625" cy="428625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4b0279ddceafb71103b823b127212d54dd124df"/>
</p:tagLst>
</file>

<file path=ppt/theme/theme1.xml><?xml version="1.0" encoding="utf-8"?>
<a:theme xmlns:a="http://schemas.openxmlformats.org/drawingml/2006/main" name="10.04 ФЗ Начальное общее образование">
  <a:themeElements>
    <a:clrScheme name="sample 3">
      <a:dk1>
        <a:srgbClr val="1D528D"/>
      </a:dk1>
      <a:lt1>
        <a:srgbClr val="FFFFFF"/>
      </a:lt1>
      <a:dk2>
        <a:srgbClr val="000000"/>
      </a:dk2>
      <a:lt2>
        <a:srgbClr val="DDDDDD"/>
      </a:lt2>
      <a:accent1>
        <a:srgbClr val="25B1B1"/>
      </a:accent1>
      <a:accent2>
        <a:srgbClr val="5BACE9"/>
      </a:accent2>
      <a:accent3>
        <a:srgbClr val="FFFFFF"/>
      </a:accent3>
      <a:accent4>
        <a:srgbClr val="174578"/>
      </a:accent4>
      <a:accent5>
        <a:srgbClr val="ACD5D5"/>
      </a:accent5>
      <a:accent6>
        <a:srgbClr val="529BD3"/>
      </a:accent6>
      <a:hlink>
        <a:srgbClr val="6E71F0"/>
      </a:hlink>
      <a:folHlink>
        <a:srgbClr val="969696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4EA693"/>
        </a:accent1>
        <a:accent2>
          <a:srgbClr val="ABA755"/>
        </a:accent2>
        <a:accent3>
          <a:srgbClr val="FFFFFF"/>
        </a:accent3>
        <a:accent4>
          <a:srgbClr val="174578"/>
        </a:accent4>
        <a:accent5>
          <a:srgbClr val="B2D0C8"/>
        </a:accent5>
        <a:accent6>
          <a:srgbClr val="9B974C"/>
        </a:accent6>
        <a:hlink>
          <a:srgbClr val="3981B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24B98"/>
        </a:dk1>
        <a:lt1>
          <a:srgbClr val="FFFFFF"/>
        </a:lt1>
        <a:dk2>
          <a:srgbClr val="000000"/>
        </a:dk2>
        <a:lt2>
          <a:srgbClr val="DDDDDD"/>
        </a:lt2>
        <a:accent1>
          <a:srgbClr val="4976D1"/>
        </a:accent1>
        <a:accent2>
          <a:srgbClr val="4CB494"/>
        </a:accent2>
        <a:accent3>
          <a:srgbClr val="FFFFFF"/>
        </a:accent3>
        <a:accent4>
          <a:srgbClr val="0E3F81"/>
        </a:accent4>
        <a:accent5>
          <a:srgbClr val="B1BDE5"/>
        </a:accent5>
        <a:accent6>
          <a:srgbClr val="44A386"/>
        </a:accent6>
        <a:hlink>
          <a:srgbClr val="0099CC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5B1B1"/>
        </a:accent1>
        <a:accent2>
          <a:srgbClr val="5BACE9"/>
        </a:accent2>
        <a:accent3>
          <a:srgbClr val="FFFFFF"/>
        </a:accent3>
        <a:accent4>
          <a:srgbClr val="174578"/>
        </a:accent4>
        <a:accent5>
          <a:srgbClr val="ACD5D5"/>
        </a:accent5>
        <a:accent6>
          <a:srgbClr val="529BD3"/>
        </a:accent6>
        <a:hlink>
          <a:srgbClr val="6E71F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10.04 ФЗ Начальное общее образование</Template>
  <TotalTime>2488</TotalTime>
  <Words>499</Words>
  <Application>Microsoft Office PowerPoint</Application>
  <PresentationFormat>Экран (4:3)</PresentationFormat>
  <Paragraphs>130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Verdana</vt:lpstr>
      <vt:lpstr>Wingdings</vt:lpstr>
      <vt:lpstr>Calibri</vt:lpstr>
      <vt:lpstr>Bookman Old Style</vt:lpstr>
      <vt:lpstr>Times New Roman</vt:lpstr>
      <vt:lpstr>10.04 ФЗ Начальное общее образование</vt:lpstr>
      <vt:lpstr>ИННОВАЦИОННЫЙ ПРОЕКТ «ИСПОЛЬЗОВАНИЕ ИНФОРМАЦИОННО-КОММУНИКАЦИОННЫХ ТЕХНОЛОГИЙ  В СИСТЕМЕ КОРРЕКЦИИ ОБЩЕГО НЕДОРАЗВИТИЯ РЕЧИ У СТАРШИХ ДОШКОЛЬНИКОВ» </vt:lpstr>
      <vt:lpstr>Слайд 2</vt:lpstr>
      <vt:lpstr>Категориальность нововведений  в систему дошкольного образования МБДОУ № 34</vt:lpstr>
      <vt:lpstr>ПОЭТАПНЫЙ ПЛАН РЕАЛИЗАЦИИ ПРОЕКТА</vt:lpstr>
      <vt:lpstr>1-й этап:</vt:lpstr>
      <vt:lpstr>2-й этап:</vt:lpstr>
      <vt:lpstr>ОБЪЁМ ВЫПОЛНЕННЫХ РАБОТ</vt:lpstr>
      <vt:lpstr>ОБЪЁМ ВЫПОЛНЕННЫХ РАБОТ</vt:lpstr>
      <vt:lpstr>МОДЕЛЬ ВЗАИМОДЕЙСТВИЯ  С СОЦИАЛЬНЫМИ ПАРТНЕРАМИ</vt:lpstr>
      <vt:lpstr>МОДЕЛЬ ВЗАИМОДЕЙСТВИЯ  С СОЦИАЛЬНЫМИ ПАРТНЕРАМИ</vt:lpstr>
      <vt:lpstr>МОДЕЛЬ ВНЕДРЕНИЯ ИКТ:</vt:lpstr>
      <vt:lpstr>3-й этап:</vt:lpstr>
      <vt:lpstr>ПЛАНИРУЕМЫЕ РЕЗУЛЬТАТЫ:</vt:lpstr>
      <vt:lpstr>РЕЗУЛЬТАТЫ РЕАЛИЗАЦИИ ПРОЕКТА</vt:lpstr>
    </vt:vector>
  </TitlesOfParts>
  <Company>Pedcolledge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НАЧАЛЬНОЕ ОБЩЕЕ ОБРАЗОВАНИЕ В СВЕТЕ РЕАЛИЗАЦИИ ФЗ «ОБ ОБРАЗОВАНИИ». ПРОФЕССИОНАЛЬНЫЙ СТАНДАРТ ПЕДАГОГА (ПРОЕКТ) О ТРЕБОВАНИЯХ К ПЕДАГОГУ НАЧАЛЬНОЙ ШКОЛЫ.</dc:title>
  <dc:creator>Admin</dc:creator>
  <cp:lastModifiedBy>ladygets_v_v</cp:lastModifiedBy>
  <cp:revision>234</cp:revision>
  <dcterms:created xsi:type="dcterms:W3CDTF">2013-04-13T05:33:47Z</dcterms:created>
  <dcterms:modified xsi:type="dcterms:W3CDTF">2015-04-15T12:35:35Z</dcterms:modified>
</cp:coreProperties>
</file>